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8" r:id="rId2"/>
    <p:sldId id="370" r:id="rId3"/>
    <p:sldId id="371" r:id="rId4"/>
    <p:sldId id="372" r:id="rId5"/>
    <p:sldId id="373" r:id="rId6"/>
    <p:sldId id="374" r:id="rId7"/>
    <p:sldId id="375" r:id="rId8"/>
    <p:sldId id="328" r:id="rId9"/>
    <p:sldId id="360" r:id="rId10"/>
    <p:sldId id="297" r:id="rId11"/>
    <p:sldId id="369" r:id="rId12"/>
    <p:sldId id="364" r:id="rId13"/>
    <p:sldId id="346" r:id="rId14"/>
    <p:sldId id="361" r:id="rId15"/>
    <p:sldId id="340" r:id="rId16"/>
    <p:sldId id="365" r:id="rId17"/>
    <p:sldId id="368" r:id="rId18"/>
    <p:sldId id="367" r:id="rId19"/>
    <p:sldId id="376" r:id="rId20"/>
    <p:sldId id="377" r:id="rId21"/>
    <p:sldId id="378" r:id="rId22"/>
    <p:sldId id="379" r:id="rId23"/>
    <p:sldId id="33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FF00"/>
    <a:srgbClr val="0000FF"/>
    <a:srgbClr val="CC00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504"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894BA6-4DE1-47B9-AB8E-F5CDDCC3EAD2}" type="datetimeFigureOut">
              <a:rPr lang="en-US" smtClean="0"/>
              <a:t>3/5/2022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CFD12E-10B9-4057-84B6-50D780BE14BC}" type="slidenum">
              <a:rPr lang="en-US" smtClean="0"/>
              <a:t>‹#›</a:t>
            </a:fld>
            <a:endParaRPr lang="en-US"/>
          </a:p>
        </p:txBody>
      </p:sp>
    </p:spTree>
    <p:extLst>
      <p:ext uri="{BB962C8B-B14F-4D97-AF65-F5344CB8AC3E}">
        <p14:creationId xmlns:p14="http://schemas.microsoft.com/office/powerpoint/2010/main" val="175943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7A6CA-F998-4B11-981E-46515CAD212A}" type="datetimeFigureOut">
              <a:rPr lang="en-US" smtClean="0"/>
              <a:pPr/>
              <a:t>3/5/2022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FF4112-1881-4B7E-BDDE-37CEA2F4AA11}" type="slidenum">
              <a:rPr lang="en-US" smtClean="0"/>
              <a:pPr/>
              <a:t>‹#›</a:t>
            </a:fld>
            <a:endParaRPr lang="en-US"/>
          </a:p>
        </p:txBody>
      </p:sp>
    </p:spTree>
    <p:extLst>
      <p:ext uri="{BB962C8B-B14F-4D97-AF65-F5344CB8AC3E}">
        <p14:creationId xmlns:p14="http://schemas.microsoft.com/office/powerpoint/2010/main" val="3210959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FF4112-1881-4B7E-BDDE-37CEA2F4AA11}" type="slidenum">
              <a:rPr lang="en-US" smtClean="0"/>
              <a:pPr/>
              <a:t>7</a:t>
            </a:fld>
            <a:endParaRPr lang="en-US"/>
          </a:p>
        </p:txBody>
      </p:sp>
    </p:spTree>
    <p:extLst>
      <p:ext uri="{BB962C8B-B14F-4D97-AF65-F5344CB8AC3E}">
        <p14:creationId xmlns:p14="http://schemas.microsoft.com/office/powerpoint/2010/main" val="3041486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FF4112-1881-4B7E-BDDE-37CEA2F4AA11}" type="slidenum">
              <a:rPr lang="en-US" smtClean="0"/>
              <a:pPr/>
              <a:t>22</a:t>
            </a:fld>
            <a:endParaRPr lang="en-US"/>
          </a:p>
        </p:txBody>
      </p:sp>
    </p:spTree>
    <p:extLst>
      <p:ext uri="{BB962C8B-B14F-4D97-AF65-F5344CB8AC3E}">
        <p14:creationId xmlns:p14="http://schemas.microsoft.com/office/powerpoint/2010/main" val="74796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FF4112-1881-4B7E-BDDE-37CEA2F4AA11}" type="slidenum">
              <a:rPr lang="en-US" smtClean="0"/>
              <a:pPr/>
              <a:t>14</a:t>
            </a:fld>
            <a:endParaRPr lang="en-US"/>
          </a:p>
        </p:txBody>
      </p:sp>
    </p:spTree>
    <p:extLst>
      <p:ext uri="{BB962C8B-B14F-4D97-AF65-F5344CB8AC3E}">
        <p14:creationId xmlns:p14="http://schemas.microsoft.com/office/powerpoint/2010/main" val="17412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FF4112-1881-4B7E-BDDE-37CEA2F4AA11}" type="slidenum">
              <a:rPr lang="en-US" smtClean="0"/>
              <a:pPr/>
              <a:t>15</a:t>
            </a:fld>
            <a:endParaRPr lang="en-US"/>
          </a:p>
        </p:txBody>
      </p:sp>
    </p:spTree>
    <p:extLst>
      <p:ext uri="{BB962C8B-B14F-4D97-AF65-F5344CB8AC3E}">
        <p14:creationId xmlns:p14="http://schemas.microsoft.com/office/powerpoint/2010/main" val="16671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FF4112-1881-4B7E-BDDE-37CEA2F4AA11}" type="slidenum">
              <a:rPr lang="en-US" smtClean="0"/>
              <a:pPr/>
              <a:t>16</a:t>
            </a:fld>
            <a:endParaRPr lang="en-US"/>
          </a:p>
        </p:txBody>
      </p:sp>
    </p:spTree>
    <p:extLst>
      <p:ext uri="{BB962C8B-B14F-4D97-AF65-F5344CB8AC3E}">
        <p14:creationId xmlns:p14="http://schemas.microsoft.com/office/powerpoint/2010/main" val="612992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FF4112-1881-4B7E-BDDE-37CEA2F4AA11}" type="slidenum">
              <a:rPr lang="en-US" smtClean="0"/>
              <a:pPr/>
              <a:t>17</a:t>
            </a:fld>
            <a:endParaRPr lang="en-US"/>
          </a:p>
        </p:txBody>
      </p:sp>
    </p:spTree>
    <p:extLst>
      <p:ext uri="{BB962C8B-B14F-4D97-AF65-F5344CB8AC3E}">
        <p14:creationId xmlns:p14="http://schemas.microsoft.com/office/powerpoint/2010/main" val="1986097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FF4112-1881-4B7E-BDDE-37CEA2F4AA11}" type="slidenum">
              <a:rPr lang="en-US" smtClean="0"/>
              <a:pPr/>
              <a:t>18</a:t>
            </a:fld>
            <a:endParaRPr lang="en-US"/>
          </a:p>
        </p:txBody>
      </p:sp>
    </p:spTree>
    <p:extLst>
      <p:ext uri="{BB962C8B-B14F-4D97-AF65-F5344CB8AC3E}">
        <p14:creationId xmlns:p14="http://schemas.microsoft.com/office/powerpoint/2010/main" val="3796367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FF4112-1881-4B7E-BDDE-37CEA2F4AA11}" type="slidenum">
              <a:rPr lang="en-US" smtClean="0"/>
              <a:pPr/>
              <a:t>19</a:t>
            </a:fld>
            <a:endParaRPr lang="en-US"/>
          </a:p>
        </p:txBody>
      </p:sp>
    </p:spTree>
    <p:extLst>
      <p:ext uri="{BB962C8B-B14F-4D97-AF65-F5344CB8AC3E}">
        <p14:creationId xmlns:p14="http://schemas.microsoft.com/office/powerpoint/2010/main" val="4524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FF4112-1881-4B7E-BDDE-37CEA2F4AA11}" type="slidenum">
              <a:rPr lang="en-US" smtClean="0"/>
              <a:pPr/>
              <a:t>20</a:t>
            </a:fld>
            <a:endParaRPr lang="en-US"/>
          </a:p>
        </p:txBody>
      </p:sp>
    </p:spTree>
    <p:extLst>
      <p:ext uri="{BB962C8B-B14F-4D97-AF65-F5344CB8AC3E}">
        <p14:creationId xmlns:p14="http://schemas.microsoft.com/office/powerpoint/2010/main" val="215383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FF4112-1881-4B7E-BDDE-37CEA2F4AA11}" type="slidenum">
              <a:rPr lang="en-US" smtClean="0"/>
              <a:pPr/>
              <a:t>21</a:t>
            </a:fld>
            <a:endParaRPr lang="en-US"/>
          </a:p>
        </p:txBody>
      </p:sp>
    </p:spTree>
    <p:extLst>
      <p:ext uri="{BB962C8B-B14F-4D97-AF65-F5344CB8AC3E}">
        <p14:creationId xmlns:p14="http://schemas.microsoft.com/office/powerpoint/2010/main" val="3178005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24BDB4-1442-45EA-8971-38B19B482F1A}" type="datetimeFigureOut">
              <a:rPr lang="en-US" smtClean="0"/>
              <a:pPr/>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25414-138F-458F-B357-6AF242085A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4BDB4-1442-45EA-8971-38B19B482F1A}" type="datetimeFigureOut">
              <a:rPr lang="en-US" smtClean="0"/>
              <a:pPr/>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25414-138F-458F-B357-6AF242085A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4BDB4-1442-45EA-8971-38B19B482F1A}" type="datetimeFigureOut">
              <a:rPr lang="en-US" smtClean="0"/>
              <a:pPr/>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25414-138F-458F-B357-6AF242085A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4BDB4-1442-45EA-8971-38B19B482F1A}" type="datetimeFigureOut">
              <a:rPr lang="en-US" smtClean="0"/>
              <a:pPr/>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25414-138F-458F-B357-6AF242085A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24BDB4-1442-45EA-8971-38B19B482F1A}" type="datetimeFigureOut">
              <a:rPr lang="en-US" smtClean="0"/>
              <a:pPr/>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25414-138F-458F-B357-6AF242085A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24BDB4-1442-45EA-8971-38B19B482F1A}" type="datetimeFigureOut">
              <a:rPr lang="en-US" smtClean="0"/>
              <a:pPr/>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25414-138F-458F-B357-6AF242085A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24BDB4-1442-45EA-8971-38B19B482F1A}" type="datetimeFigureOut">
              <a:rPr lang="en-US" smtClean="0"/>
              <a:pPr/>
              <a:t>3/5/2022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A25414-138F-458F-B357-6AF242085A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24BDB4-1442-45EA-8971-38B19B482F1A}" type="datetimeFigureOut">
              <a:rPr lang="en-US" smtClean="0"/>
              <a:pPr/>
              <a:t>3/5/2022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A25414-138F-458F-B357-6AF242085A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4BDB4-1442-45EA-8971-38B19B482F1A}" type="datetimeFigureOut">
              <a:rPr lang="en-US" smtClean="0"/>
              <a:pPr/>
              <a:t>3/5/2022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A25414-138F-458F-B357-6AF242085A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4BDB4-1442-45EA-8971-38B19B482F1A}" type="datetimeFigureOut">
              <a:rPr lang="en-US" smtClean="0"/>
              <a:pPr/>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25414-138F-458F-B357-6AF242085A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4BDB4-1442-45EA-8971-38B19B482F1A}" type="datetimeFigureOut">
              <a:rPr lang="en-US" smtClean="0"/>
              <a:pPr/>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25414-138F-458F-B357-6AF242085A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4BDB4-1442-45EA-8971-38B19B482F1A}" type="datetimeFigureOut">
              <a:rPr lang="en-US" smtClean="0"/>
              <a:pPr/>
              <a:t>3/5/2022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25414-138F-458F-B357-6AF242085A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0"/>
            <a:ext cx="6781800" cy="990600"/>
          </a:xfrm>
        </p:spPr>
        <p:txBody>
          <a:bodyPr>
            <a:normAutofit/>
          </a:bodyPr>
          <a:lstStyle/>
          <a:p>
            <a:r>
              <a:rPr lang="ar-IQ" altLang="en-US" b="1" dirty="0" smtClean="0">
                <a:solidFill>
                  <a:srgbClr val="00B050"/>
                </a:solidFill>
              </a:rPr>
              <a:t>المباني الخضراء</a:t>
            </a:r>
            <a:endParaRPr lang="en-US" altLang="en-US" b="1" dirty="0">
              <a:solidFill>
                <a:srgbClr val="00B050"/>
              </a:solidFill>
            </a:endParaRPr>
          </a:p>
        </p:txBody>
      </p:sp>
      <p:sp>
        <p:nvSpPr>
          <p:cNvPr id="3" name="Subtitle 2"/>
          <p:cNvSpPr>
            <a:spLocks noGrp="1"/>
          </p:cNvSpPr>
          <p:nvPr>
            <p:ph type="subTitle" idx="1"/>
          </p:nvPr>
        </p:nvSpPr>
        <p:spPr>
          <a:xfrm>
            <a:off x="0" y="4335483"/>
            <a:ext cx="9206345" cy="2514600"/>
          </a:xfrm>
          <a:solidFill>
            <a:srgbClr val="92D050"/>
          </a:solidFill>
        </p:spPr>
        <p:txBody>
          <a:bodyPr>
            <a:normAutofit/>
          </a:bodyPr>
          <a:lstStyle/>
          <a:p>
            <a:endParaRPr lang="en-US" sz="900" dirty="0" smtClean="0"/>
          </a:p>
          <a:p>
            <a:r>
              <a:rPr lang="ar-IQ" sz="2800" b="1" dirty="0" smtClean="0">
                <a:solidFill>
                  <a:schemeClr val="bg1"/>
                </a:solidFill>
              </a:rPr>
              <a:t>  مثنى عبدالقادر سعدي</a:t>
            </a:r>
          </a:p>
          <a:p>
            <a:r>
              <a:rPr lang="ar-IQ" sz="2800" b="1" dirty="0" smtClean="0">
                <a:solidFill>
                  <a:schemeClr val="bg1"/>
                </a:solidFill>
              </a:rPr>
              <a:t>م </a:t>
            </a:r>
            <a:r>
              <a:rPr lang="ar-IQ" sz="2800" b="1" dirty="0">
                <a:solidFill>
                  <a:schemeClr val="bg1"/>
                </a:solidFill>
              </a:rPr>
              <a:t>. ر . </a:t>
            </a:r>
            <a:r>
              <a:rPr lang="ar-IQ" sz="2800" b="1" dirty="0" smtClean="0">
                <a:solidFill>
                  <a:schemeClr val="bg1"/>
                </a:solidFill>
              </a:rPr>
              <a:t>مهندسين</a:t>
            </a:r>
          </a:p>
          <a:p>
            <a:r>
              <a:rPr lang="ar-IQ" sz="2800" b="1" dirty="0" smtClean="0">
                <a:solidFill>
                  <a:schemeClr val="bg1"/>
                </a:solidFill>
              </a:rPr>
              <a:t>مدير قسم الصناعات الانشائية</a:t>
            </a:r>
            <a:r>
              <a:rPr lang="en-US" sz="2800" b="1" dirty="0" smtClean="0">
                <a:solidFill>
                  <a:schemeClr val="bg1"/>
                </a:solidFill>
              </a:rPr>
              <a:t>        </a:t>
            </a:r>
            <a:endParaRPr lang="ar-IQ" sz="2800" b="1" dirty="0" smtClean="0">
              <a:solidFill>
                <a:schemeClr val="bg1"/>
              </a:solidFill>
            </a:endParaRPr>
          </a:p>
        </p:txBody>
      </p:sp>
      <p:pic>
        <p:nvPicPr>
          <p:cNvPr id="4" name="Picture 9" descr="A2320-10-facts-about-green-buildings-that-architects-must-know-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66800"/>
            <a:ext cx="4876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92D050"/>
          </a:solidFill>
        </p:spPr>
        <p:txBody>
          <a:bodyPr>
            <a:normAutofit/>
          </a:bodyPr>
          <a:lstStyle/>
          <a:p>
            <a:r>
              <a:rPr lang="ar-IQ" sz="3900" b="1" dirty="0" smtClean="0">
                <a:solidFill>
                  <a:schemeClr val="bg1"/>
                </a:solidFill>
                <a:cs typeface="+mn-cs"/>
              </a:rPr>
              <a:t>مفهوم المباني الخضراء</a:t>
            </a:r>
            <a:endParaRPr lang="en-US" sz="3900" b="1" dirty="0">
              <a:solidFill>
                <a:schemeClr val="bg1"/>
              </a:solidFill>
              <a:cs typeface="+mn-cs"/>
            </a:endParaRPr>
          </a:p>
        </p:txBody>
      </p:sp>
      <p:sp>
        <p:nvSpPr>
          <p:cNvPr id="3" name="Content Placeholder 2"/>
          <p:cNvSpPr>
            <a:spLocks noGrp="1"/>
          </p:cNvSpPr>
          <p:nvPr>
            <p:ph idx="1"/>
          </p:nvPr>
        </p:nvSpPr>
        <p:spPr>
          <a:xfrm>
            <a:off x="5235575" y="1600200"/>
            <a:ext cx="3756025" cy="3200399"/>
          </a:xfrm>
        </p:spPr>
        <p:txBody>
          <a:bodyPr>
            <a:normAutofit/>
          </a:bodyPr>
          <a:lstStyle/>
          <a:p>
            <a:pPr marL="0" indent="0" algn="just">
              <a:buNone/>
            </a:pPr>
            <a:r>
              <a:rPr lang="ar-SA" altLang="en-US" sz="2000" dirty="0">
                <a:solidFill>
                  <a:srgbClr val="202124"/>
                </a:solidFill>
                <a:latin typeface="inherit"/>
              </a:rPr>
              <a:t>يؤثر تصميم مدننا ومرافقنا على إنتاجية الموظفين وصحتهم </a:t>
            </a:r>
            <a:r>
              <a:rPr lang="ar-SA" altLang="en-US" sz="2000" dirty="0" smtClean="0">
                <a:solidFill>
                  <a:srgbClr val="202124"/>
                </a:solidFill>
                <a:latin typeface="inherit"/>
              </a:rPr>
              <a:t>وازدهارشركاتنا يؤثر </a:t>
            </a:r>
            <a:r>
              <a:rPr lang="ar-SA" altLang="en-US" sz="2000" dirty="0">
                <a:solidFill>
                  <a:srgbClr val="202124"/>
                </a:solidFill>
                <a:latin typeface="inherit"/>
              </a:rPr>
              <a:t>على أوقات تعافي المرضى ويحدد ديناميكياتهم </a:t>
            </a:r>
            <a:r>
              <a:rPr lang="ar-SA" altLang="en-US" sz="2000" dirty="0" smtClean="0">
                <a:solidFill>
                  <a:srgbClr val="202124"/>
                </a:solidFill>
                <a:latin typeface="inherit"/>
              </a:rPr>
              <a:t>الاقتصادية والاجتماعية بقوة</a:t>
            </a:r>
            <a:r>
              <a:rPr lang="ar-IQ" altLang="en-US" sz="2000" dirty="0" smtClean="0">
                <a:solidFill>
                  <a:srgbClr val="202124"/>
                </a:solidFill>
                <a:latin typeface="inherit"/>
              </a:rPr>
              <a:t> .   </a:t>
            </a:r>
            <a:endParaRPr lang="en-US" sz="2000" dirty="0"/>
          </a:p>
        </p:txBody>
      </p:sp>
      <p:pic>
        <p:nvPicPr>
          <p:cNvPr id="5" name="Picture 6" descr="f9b1e3d4f2dee26543ed70468f41ed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17649"/>
            <a:ext cx="5159375"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Dimensions-of-sustainability-of-green-building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0491" y="1600200"/>
            <a:ext cx="470301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873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a:spLocks noGrp="1" noChangeArrowheads="1"/>
          </p:cNvSpPr>
          <p:nvPr>
            <p:ph type="title"/>
          </p:nvPr>
        </p:nvSpPr>
        <p:spPr bwMode="auto">
          <a:xfrm>
            <a:off x="0" y="0"/>
            <a:ext cx="9144000" cy="1417638"/>
          </a:xfrm>
          <a:custGeom>
            <a:avLst/>
            <a:gdLst>
              <a:gd name="T0" fmla="*/ 0 w 8229600"/>
              <a:gd name="T1" fmla="*/ 852563 h 852411"/>
              <a:gd name="T2" fmla="*/ 8229600 w 8229600"/>
              <a:gd name="T3" fmla="*/ 852563 h 852411"/>
              <a:gd name="T4" fmla="*/ 8229600 w 8229600"/>
              <a:gd name="T5" fmla="*/ 0 h 852411"/>
              <a:gd name="T6" fmla="*/ 0 w 8229600"/>
              <a:gd name="T7" fmla="*/ 0 h 852411"/>
              <a:gd name="T8" fmla="*/ 0 w 8229600"/>
              <a:gd name="T9" fmla="*/ 852563 h 852411"/>
              <a:gd name="T10" fmla="*/ 0 60000 65536"/>
              <a:gd name="T11" fmla="*/ 0 60000 65536"/>
              <a:gd name="T12" fmla="*/ 0 60000 65536"/>
              <a:gd name="T13" fmla="*/ 0 60000 65536"/>
              <a:gd name="T14" fmla="*/ 0 60000 65536"/>
              <a:gd name="T15" fmla="*/ 0 w 8229600"/>
              <a:gd name="T16" fmla="*/ 0 h 852411"/>
              <a:gd name="T17" fmla="*/ 8229600 w 8229600"/>
              <a:gd name="T18" fmla="*/ 852411 h 852411"/>
            </a:gdLst>
            <a:ahLst/>
            <a:cxnLst>
              <a:cxn ang="T10">
                <a:pos x="T0" y="T1"/>
              </a:cxn>
              <a:cxn ang="T11">
                <a:pos x="T2" y="T3"/>
              </a:cxn>
              <a:cxn ang="T12">
                <a:pos x="T4" y="T5"/>
              </a:cxn>
              <a:cxn ang="T13">
                <a:pos x="T6" y="T7"/>
              </a:cxn>
              <a:cxn ang="T14">
                <a:pos x="T8" y="T9"/>
              </a:cxn>
            </a:cxnLst>
            <a:rect l="T15" t="T16" r="T17" b="T18"/>
            <a:pathLst>
              <a:path w="8229600" h="852411">
                <a:moveTo>
                  <a:pt x="0" y="852411"/>
                </a:moveTo>
                <a:lnTo>
                  <a:pt x="8229600" y="852411"/>
                </a:lnTo>
                <a:lnTo>
                  <a:pt x="8229600" y="0"/>
                </a:lnTo>
                <a:lnTo>
                  <a:pt x="0" y="0"/>
                </a:lnTo>
                <a:lnTo>
                  <a:pt x="0" y="852411"/>
                </a:lnTo>
                <a:close/>
              </a:path>
            </a:pathLst>
          </a:custGeom>
          <a:solidFill>
            <a:srgbClr val="92D050"/>
          </a:solidFill>
          <a:ln>
            <a:noFill/>
          </a:ln>
          <a:extLst/>
        </p:spPr>
        <p:txBody>
          <a:bodyPr lIns="0" tIns="0" rIns="0" bIns="0">
            <a:normAutofit/>
          </a:bodyPr>
          <a:lstStyle/>
          <a:p>
            <a:pPr rtl="1"/>
            <a:r>
              <a:rPr lang="ar-IQ" altLang="en-US" b="1" dirty="0">
                <a:solidFill>
                  <a:schemeClr val="bg1"/>
                </a:solidFill>
                <a:latin typeface="Times New Roman" panose="02020603050405020304" pitchFamily="18" charset="0"/>
              </a:rPr>
              <a:t>خصائص البناء المستدام</a:t>
            </a:r>
            <a:endParaRPr lang="en-US" b="1" dirty="0">
              <a:solidFill>
                <a:schemeClr val="bg1"/>
              </a:solidFill>
            </a:endParaRPr>
          </a:p>
        </p:txBody>
      </p:sp>
      <p:sp>
        <p:nvSpPr>
          <p:cNvPr id="2" name="Content Placeholder 1"/>
          <p:cNvSpPr>
            <a:spLocks noGrp="1"/>
          </p:cNvSpPr>
          <p:nvPr>
            <p:ph idx="1"/>
          </p:nvPr>
        </p:nvSpPr>
        <p:spPr/>
        <p:txBody>
          <a:bodyPr>
            <a:noAutofit/>
          </a:bodyPr>
          <a:lstStyle/>
          <a:p>
            <a:pPr marL="0" indent="0" algn="r" rtl="1">
              <a:buNone/>
            </a:pPr>
            <a:r>
              <a:rPr lang="ar-IQ" sz="2800" dirty="0" smtClean="0"/>
              <a:t>- مراعاة </a:t>
            </a:r>
            <a:r>
              <a:rPr lang="ar-IQ" sz="2800" dirty="0"/>
              <a:t>جوانب الاستدامة في جميع مراحل تصميم المباني وتخطيطها </a:t>
            </a:r>
            <a:r>
              <a:rPr lang="ar-IQ" sz="2800" dirty="0" smtClean="0"/>
              <a:t>.</a:t>
            </a:r>
            <a:endParaRPr lang="ar-IQ" sz="2800" dirty="0"/>
          </a:p>
          <a:p>
            <a:pPr marL="0" indent="0" algn="r" rtl="1">
              <a:buNone/>
            </a:pPr>
            <a:r>
              <a:rPr lang="ar-IQ" sz="2800" dirty="0" smtClean="0"/>
              <a:t>- استخدام </a:t>
            </a:r>
            <a:r>
              <a:rPr lang="ar-IQ" sz="2800" dirty="0"/>
              <a:t>مواد البناء الصحية والصديقة للبيئة والمنتجات.</a:t>
            </a:r>
          </a:p>
          <a:p>
            <a:pPr marL="0" indent="0" algn="r" rtl="1">
              <a:buNone/>
            </a:pPr>
            <a:r>
              <a:rPr lang="ar-IQ" sz="2800" dirty="0"/>
              <a:t> </a:t>
            </a:r>
            <a:r>
              <a:rPr lang="ar-IQ" sz="2800" dirty="0" smtClean="0"/>
              <a:t>- استخدام </a:t>
            </a:r>
            <a:r>
              <a:rPr lang="ar-IQ" sz="2800" dirty="0"/>
              <a:t>أنظمة </a:t>
            </a:r>
            <a:r>
              <a:rPr lang="ar-IQ" sz="2800" dirty="0" smtClean="0"/>
              <a:t>فعالة </a:t>
            </a:r>
            <a:r>
              <a:rPr lang="ar-IQ" sz="2800" dirty="0"/>
              <a:t>ل</a:t>
            </a:r>
            <a:r>
              <a:rPr lang="ar-IQ" sz="2800" dirty="0" smtClean="0"/>
              <a:t>لإنشاءات وهذه الأنظمة </a:t>
            </a:r>
            <a:r>
              <a:rPr lang="ar-IQ" sz="2800" dirty="0"/>
              <a:t>يسهل </a:t>
            </a:r>
            <a:r>
              <a:rPr lang="ar-IQ" sz="2800" dirty="0" smtClean="0"/>
              <a:t>صيانتها </a:t>
            </a:r>
            <a:r>
              <a:rPr lang="ar-IQ" sz="2800" dirty="0" smtClean="0"/>
              <a:t>وخدمتها. </a:t>
            </a:r>
            <a:endParaRPr lang="ar-IQ" sz="2800" dirty="0"/>
          </a:p>
          <a:p>
            <a:pPr marL="0" indent="0" algn="r" rtl="1">
              <a:buNone/>
            </a:pPr>
            <a:r>
              <a:rPr lang="ar-IQ" sz="2800" dirty="0" smtClean="0"/>
              <a:t>- جودة </a:t>
            </a:r>
            <a:r>
              <a:rPr lang="ar-IQ" sz="2800" dirty="0"/>
              <a:t>عالية </a:t>
            </a:r>
            <a:r>
              <a:rPr lang="ar-IQ" sz="2800" dirty="0" smtClean="0"/>
              <a:t>لل</a:t>
            </a:r>
            <a:r>
              <a:rPr lang="ar-IQ" sz="2800" dirty="0" smtClean="0"/>
              <a:t>تصميم </a:t>
            </a:r>
            <a:r>
              <a:rPr lang="ar-IQ" sz="2800" dirty="0"/>
              <a:t>الجمالي والحضري.</a:t>
            </a:r>
          </a:p>
          <a:p>
            <a:pPr marL="0" indent="0" algn="r" rtl="1">
              <a:buNone/>
            </a:pPr>
            <a:r>
              <a:rPr lang="ar-IQ" sz="2800" dirty="0" smtClean="0"/>
              <a:t>- </a:t>
            </a:r>
            <a:r>
              <a:rPr lang="ar-IQ" sz="2800" dirty="0"/>
              <a:t>قبول عام كبير </a:t>
            </a:r>
            <a:r>
              <a:rPr lang="ar-IQ" sz="2800" dirty="0" smtClean="0"/>
              <a:t>.</a:t>
            </a:r>
            <a:endParaRPr lang="ar-IQ" sz="2800" dirty="0"/>
          </a:p>
          <a:p>
            <a:pPr marL="0" indent="0" algn="r" rtl="1">
              <a:buNone/>
            </a:pPr>
            <a:endParaRPr lang="ar-IQ" sz="1600" dirty="0"/>
          </a:p>
        </p:txBody>
      </p:sp>
    </p:spTree>
    <p:extLst>
      <p:ext uri="{BB962C8B-B14F-4D97-AF65-F5344CB8AC3E}">
        <p14:creationId xmlns:p14="http://schemas.microsoft.com/office/powerpoint/2010/main" val="667931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a:spLocks noGrp="1" noChangeArrowheads="1"/>
          </p:cNvSpPr>
          <p:nvPr>
            <p:ph type="title"/>
          </p:nvPr>
        </p:nvSpPr>
        <p:spPr bwMode="auto">
          <a:xfrm>
            <a:off x="0" y="0"/>
            <a:ext cx="9144000" cy="1417638"/>
          </a:xfrm>
          <a:custGeom>
            <a:avLst/>
            <a:gdLst>
              <a:gd name="T0" fmla="*/ 0 w 8229600"/>
              <a:gd name="T1" fmla="*/ 852563 h 852411"/>
              <a:gd name="T2" fmla="*/ 8229600 w 8229600"/>
              <a:gd name="T3" fmla="*/ 852563 h 852411"/>
              <a:gd name="T4" fmla="*/ 8229600 w 8229600"/>
              <a:gd name="T5" fmla="*/ 0 h 852411"/>
              <a:gd name="T6" fmla="*/ 0 w 8229600"/>
              <a:gd name="T7" fmla="*/ 0 h 852411"/>
              <a:gd name="T8" fmla="*/ 0 w 8229600"/>
              <a:gd name="T9" fmla="*/ 852563 h 852411"/>
              <a:gd name="T10" fmla="*/ 0 60000 65536"/>
              <a:gd name="T11" fmla="*/ 0 60000 65536"/>
              <a:gd name="T12" fmla="*/ 0 60000 65536"/>
              <a:gd name="T13" fmla="*/ 0 60000 65536"/>
              <a:gd name="T14" fmla="*/ 0 60000 65536"/>
              <a:gd name="T15" fmla="*/ 0 w 8229600"/>
              <a:gd name="T16" fmla="*/ 0 h 852411"/>
              <a:gd name="T17" fmla="*/ 8229600 w 8229600"/>
              <a:gd name="T18" fmla="*/ 852411 h 852411"/>
            </a:gdLst>
            <a:ahLst/>
            <a:cxnLst>
              <a:cxn ang="T10">
                <a:pos x="T0" y="T1"/>
              </a:cxn>
              <a:cxn ang="T11">
                <a:pos x="T2" y="T3"/>
              </a:cxn>
              <a:cxn ang="T12">
                <a:pos x="T4" y="T5"/>
              </a:cxn>
              <a:cxn ang="T13">
                <a:pos x="T6" y="T7"/>
              </a:cxn>
              <a:cxn ang="T14">
                <a:pos x="T8" y="T9"/>
              </a:cxn>
            </a:cxnLst>
            <a:rect l="T15" t="T16" r="T17" b="T18"/>
            <a:pathLst>
              <a:path w="8229600" h="852411">
                <a:moveTo>
                  <a:pt x="0" y="852411"/>
                </a:moveTo>
                <a:lnTo>
                  <a:pt x="8229600" y="852411"/>
                </a:lnTo>
                <a:lnTo>
                  <a:pt x="8229600" y="0"/>
                </a:lnTo>
                <a:lnTo>
                  <a:pt x="0" y="0"/>
                </a:lnTo>
                <a:lnTo>
                  <a:pt x="0" y="852411"/>
                </a:lnTo>
                <a:close/>
              </a:path>
            </a:pathLst>
          </a:custGeom>
          <a:solidFill>
            <a:srgbClr val="92D050"/>
          </a:solidFill>
          <a:ln>
            <a:noFill/>
          </a:ln>
          <a:extLst/>
        </p:spPr>
        <p:txBody>
          <a:bodyPr lIns="0" tIns="0" rIns="0" bIns="0">
            <a:normAutofit/>
          </a:bodyPr>
          <a:lstStyle/>
          <a:p>
            <a:pPr rtl="1"/>
            <a:r>
              <a:rPr lang="ar-SA" altLang="en-US" b="1" dirty="0">
                <a:solidFill>
                  <a:schemeClr val="bg1"/>
                </a:solidFill>
                <a:latin typeface="inherit"/>
                <a:cs typeface="+mn-cs"/>
              </a:rPr>
              <a:t>المبادئ التي ي</a:t>
            </a:r>
            <a:r>
              <a:rPr lang="ar-IQ" altLang="en-US" b="1" dirty="0">
                <a:solidFill>
                  <a:schemeClr val="bg1"/>
                </a:solidFill>
                <a:latin typeface="inherit"/>
                <a:cs typeface="+mn-cs"/>
              </a:rPr>
              <a:t>عتمد</a:t>
            </a:r>
            <a:r>
              <a:rPr lang="ar-SA" altLang="en-US" b="1" dirty="0">
                <a:solidFill>
                  <a:schemeClr val="bg1"/>
                </a:solidFill>
                <a:latin typeface="inherit"/>
                <a:cs typeface="+mn-cs"/>
              </a:rPr>
              <a:t> عليها تطوير المباني الخضراء</a:t>
            </a:r>
            <a:r>
              <a:rPr lang="en-US" altLang="en-US" b="1" dirty="0">
                <a:solidFill>
                  <a:schemeClr val="bg1"/>
                </a:solidFill>
                <a:latin typeface="Calibri" panose="020F0502020204030204" pitchFamily="34" charset="0"/>
                <a:cs typeface="+mn-cs"/>
              </a:rPr>
              <a:t> </a:t>
            </a:r>
            <a:endParaRPr lang="en-US" b="1" dirty="0">
              <a:solidFill>
                <a:schemeClr val="bg1"/>
              </a:solidFill>
              <a:cs typeface="+mn-cs"/>
            </a:endParaRPr>
          </a:p>
        </p:txBody>
      </p:sp>
      <p:sp>
        <p:nvSpPr>
          <p:cNvPr id="2" name="Content Placeholder 1"/>
          <p:cNvSpPr>
            <a:spLocks noGrp="1"/>
          </p:cNvSpPr>
          <p:nvPr>
            <p:ph idx="1"/>
          </p:nvPr>
        </p:nvSpPr>
        <p:spPr/>
        <p:txBody>
          <a:bodyPr>
            <a:noAutofit/>
          </a:bodyPr>
          <a:lstStyle/>
          <a:p>
            <a:pPr marL="0" indent="0" algn="r" rtl="1">
              <a:buNone/>
            </a:pPr>
            <a:r>
              <a:rPr lang="ar-IQ" sz="2800" dirty="0"/>
              <a:t>- كفاءة </a:t>
            </a:r>
            <a:r>
              <a:rPr lang="ar-IQ" sz="2800" dirty="0" smtClean="0"/>
              <a:t>الهيكل </a:t>
            </a:r>
            <a:r>
              <a:rPr lang="ar-IQ" sz="2800" dirty="0"/>
              <a:t>.</a:t>
            </a:r>
          </a:p>
          <a:p>
            <a:pPr marL="0" indent="0" algn="r" rtl="1">
              <a:buNone/>
            </a:pPr>
            <a:r>
              <a:rPr lang="ar-IQ" sz="2800" dirty="0"/>
              <a:t>- كفاءة الطاقة .</a:t>
            </a:r>
          </a:p>
          <a:p>
            <a:pPr marL="0" indent="0" algn="r" rtl="1">
              <a:buNone/>
            </a:pPr>
            <a:r>
              <a:rPr lang="ar-IQ" sz="2800" dirty="0"/>
              <a:t>- كفاءة استخدام المياه .</a:t>
            </a:r>
          </a:p>
          <a:p>
            <a:pPr marL="0" indent="0" algn="r" rtl="1">
              <a:buNone/>
            </a:pPr>
            <a:r>
              <a:rPr lang="ar-IQ" sz="2800" dirty="0"/>
              <a:t>- </a:t>
            </a:r>
            <a:r>
              <a:rPr lang="ar-IQ" sz="2800" dirty="0" smtClean="0"/>
              <a:t>الكفاءة في تقليل النفايات</a:t>
            </a:r>
            <a:r>
              <a:rPr lang="ar-IQ" sz="2800" dirty="0" smtClean="0"/>
              <a:t> </a:t>
            </a:r>
            <a:r>
              <a:rPr lang="ar-IQ" sz="1600" dirty="0"/>
              <a:t>.</a:t>
            </a:r>
          </a:p>
        </p:txBody>
      </p:sp>
      <p:pic>
        <p:nvPicPr>
          <p:cNvPr id="5" name="Picture 5" descr="Green-Building-Design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65" y="1747533"/>
            <a:ext cx="5255635" cy="286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330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92D050"/>
          </a:solidFill>
        </p:spPr>
        <p:txBody>
          <a:bodyPr>
            <a:normAutofit/>
          </a:bodyPr>
          <a:lstStyle/>
          <a:p>
            <a:r>
              <a:rPr lang="ar-IQ" sz="3900" b="1" dirty="0" smtClean="0">
                <a:solidFill>
                  <a:schemeClr val="bg1"/>
                </a:solidFill>
                <a:cs typeface="+mn-cs"/>
              </a:rPr>
              <a:t>1- الطاقة</a:t>
            </a:r>
            <a:endParaRPr lang="en-US" sz="3900" b="1" dirty="0">
              <a:solidFill>
                <a:schemeClr val="bg1"/>
              </a:solidFill>
              <a:cs typeface="+mn-cs"/>
            </a:endParaRPr>
          </a:p>
        </p:txBody>
      </p:sp>
      <p:sp>
        <p:nvSpPr>
          <p:cNvPr id="6" name="Content Placeholder 5"/>
          <p:cNvSpPr>
            <a:spLocks noGrp="1"/>
          </p:cNvSpPr>
          <p:nvPr>
            <p:ph idx="1"/>
          </p:nvPr>
        </p:nvSpPr>
        <p:spPr>
          <a:xfrm>
            <a:off x="4191000" y="1295400"/>
            <a:ext cx="4953000" cy="5562600"/>
          </a:xfrm>
        </p:spPr>
        <p:txBody>
          <a:bodyPr>
            <a:normAutofit/>
          </a:bodyPr>
          <a:lstStyle/>
          <a:p>
            <a:pPr marL="0" indent="0" algn="r">
              <a:buNone/>
            </a:pPr>
            <a:r>
              <a:rPr lang="ar-SA" altLang="en-US" sz="2800" dirty="0">
                <a:solidFill>
                  <a:srgbClr val="202124"/>
                </a:solidFill>
                <a:latin typeface="inherit"/>
              </a:rPr>
              <a:t>يمكن للطاقة المتجددة من خلال الطاقة الشمسية وطاقة الرياح والطاقة المائية والكتلة الحيوية أن تقلل بشكل كبير من التأثير البيئي للمبنى. تتمثل الإستراتيجية في تقليل استخدام الطاقة التشغيلية</a:t>
            </a:r>
            <a:endParaRPr lang="en-GB" sz="2800" dirty="0" smtClean="0"/>
          </a:p>
        </p:txBody>
      </p:sp>
      <p:pic>
        <p:nvPicPr>
          <p:cNvPr id="5" name="Picture 6"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77"/>
            <a:ext cx="4160570" cy="332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420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990600"/>
          </a:xfrm>
          <a:solidFill>
            <a:srgbClr val="92D050"/>
          </a:solidFill>
        </p:spPr>
        <p:txBody>
          <a:bodyPr>
            <a:noAutofit/>
          </a:bodyPr>
          <a:lstStyle/>
          <a:p>
            <a:r>
              <a:rPr lang="ar-IQ" sz="3900" b="1" dirty="0" smtClean="0">
                <a:solidFill>
                  <a:schemeClr val="bg1"/>
                </a:solidFill>
                <a:cs typeface="+mn-cs"/>
              </a:rPr>
              <a:t>2- الماء</a:t>
            </a:r>
            <a:endParaRPr lang="en-US" sz="3900" dirty="0">
              <a:solidFill>
                <a:schemeClr val="bg1"/>
              </a:solidFill>
              <a:cs typeface="+mn-cs"/>
            </a:endParaRPr>
          </a:p>
        </p:txBody>
      </p:sp>
      <p:sp>
        <p:nvSpPr>
          <p:cNvPr id="6" name="Content Placeholder 5"/>
          <p:cNvSpPr>
            <a:spLocks noGrp="1"/>
          </p:cNvSpPr>
          <p:nvPr>
            <p:ph idx="1"/>
          </p:nvPr>
        </p:nvSpPr>
        <p:spPr>
          <a:xfrm>
            <a:off x="4572000" y="1066800"/>
            <a:ext cx="4587240" cy="5791200"/>
          </a:xfrm>
        </p:spPr>
        <p:txBody>
          <a:bodyPr>
            <a:noAutofit/>
          </a:bodyPr>
          <a:lstStyle/>
          <a:p>
            <a:pPr marL="0" indent="0" algn="r" rtl="1">
              <a:buNone/>
            </a:pPr>
            <a:r>
              <a:rPr lang="ar-SA" altLang="en-US" sz="2800" dirty="0">
                <a:solidFill>
                  <a:srgbClr val="202124"/>
                </a:solidFill>
                <a:latin typeface="inherit"/>
              </a:rPr>
              <a:t>يعد تقليل استهلاك المياه وحماية جودة المياه من الأهداف الرئيسية للبناء المستدام. إن استخدام المياه غير الصرف الصحي والمياه الرمادية للاستخدام في الموقع مثل الري في الموقع سيقلل من الطلب على الخزان الجوفي المحلي</a:t>
            </a:r>
            <a:endParaRPr lang="en-US" sz="2800" dirty="0" smtClean="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54" y="1219200"/>
            <a:ext cx="4211782" cy="471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938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990600"/>
          </a:xfrm>
          <a:solidFill>
            <a:srgbClr val="92D050"/>
          </a:solidFill>
        </p:spPr>
        <p:txBody>
          <a:bodyPr>
            <a:noAutofit/>
          </a:bodyPr>
          <a:lstStyle/>
          <a:p>
            <a:r>
              <a:rPr lang="ar-IQ" sz="3800" b="1" dirty="0" smtClean="0">
                <a:solidFill>
                  <a:schemeClr val="bg1"/>
                </a:solidFill>
                <a:cs typeface="+mn-cs"/>
              </a:rPr>
              <a:t>3- المواد</a:t>
            </a:r>
            <a:endParaRPr lang="en-US" sz="3800" dirty="0">
              <a:solidFill>
                <a:schemeClr val="bg1"/>
              </a:solidFill>
              <a:cs typeface="+mn-cs"/>
            </a:endParaRPr>
          </a:p>
        </p:txBody>
      </p:sp>
      <p:sp>
        <p:nvSpPr>
          <p:cNvPr id="6" name="Content Placeholder 5"/>
          <p:cNvSpPr>
            <a:spLocks noGrp="1"/>
          </p:cNvSpPr>
          <p:nvPr>
            <p:ph idx="1"/>
          </p:nvPr>
        </p:nvSpPr>
        <p:spPr>
          <a:xfrm>
            <a:off x="4648200" y="1066800"/>
            <a:ext cx="4511040" cy="5791200"/>
          </a:xfrm>
        </p:spPr>
        <p:txBody>
          <a:bodyPr>
            <a:noAutofit/>
          </a:bodyPr>
          <a:lstStyle/>
          <a:p>
            <a:pPr marL="0" indent="0" algn="r" rtl="1">
              <a:buNone/>
            </a:pPr>
            <a:r>
              <a:rPr lang="ar-IQ" dirty="0"/>
              <a:t>يجب أن تكون مواد البناء من مواد متجددة قابلة لإعادة التدوير وصديقة للبيئة.</a:t>
            </a:r>
          </a:p>
          <a:p>
            <a:pPr marL="0" indent="0" algn="r" rtl="1">
              <a:buNone/>
            </a:pPr>
            <a:r>
              <a:rPr lang="ar-IQ" dirty="0"/>
              <a:t>ومن الأمثلة على ذلك الأخشاب المنشورة من الغابات والمواد النباتية المتجددة مثل الخيزران والقش وغيرها من المنتجات غير السامة والقابلة لإعادة الاستخدام وما إلى ذلك.</a:t>
            </a:r>
          </a:p>
        </p:txBody>
      </p:sp>
      <p:pic>
        <p:nvPicPr>
          <p:cNvPr id="4" name="Picture 7" descr="794e9c9b-92a4-441d-9edb-ccbd981adf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58" y="1599334"/>
            <a:ext cx="43053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310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990600"/>
          </a:xfrm>
          <a:solidFill>
            <a:srgbClr val="92D050"/>
          </a:solidFill>
        </p:spPr>
        <p:txBody>
          <a:bodyPr>
            <a:noAutofit/>
          </a:bodyPr>
          <a:lstStyle/>
          <a:p>
            <a:r>
              <a:rPr lang="ar-IQ" sz="3800" b="1" dirty="0" smtClean="0">
                <a:solidFill>
                  <a:schemeClr val="bg1"/>
                </a:solidFill>
                <a:cs typeface="+mn-cs"/>
              </a:rPr>
              <a:t>اقتصاد البناء الاخضر والاستثمار</a:t>
            </a:r>
            <a:endParaRPr lang="en-US" sz="3800" dirty="0">
              <a:solidFill>
                <a:schemeClr val="bg1"/>
              </a:solidFill>
              <a:cs typeface="+mn-cs"/>
            </a:endParaRPr>
          </a:p>
        </p:txBody>
      </p:sp>
      <p:sp>
        <p:nvSpPr>
          <p:cNvPr id="6" name="Content Placeholder 5"/>
          <p:cNvSpPr>
            <a:spLocks noGrp="1"/>
          </p:cNvSpPr>
          <p:nvPr>
            <p:ph idx="1"/>
          </p:nvPr>
        </p:nvSpPr>
        <p:spPr>
          <a:xfrm>
            <a:off x="320040" y="1066800"/>
            <a:ext cx="8839200" cy="5791200"/>
          </a:xfrm>
        </p:spPr>
        <p:txBody>
          <a:bodyPr>
            <a:noAutofit/>
          </a:bodyPr>
          <a:lstStyle/>
          <a:p>
            <a:pPr marL="0" indent="0" algn="r" rtl="1">
              <a:buNone/>
            </a:pPr>
            <a:r>
              <a:rPr lang="ar-SA" altLang="en-US" dirty="0">
                <a:solidFill>
                  <a:srgbClr val="202124"/>
                </a:solidFill>
                <a:latin typeface="inherit"/>
              </a:rPr>
              <a:t>من المتوقع أن تؤدي كفاءة الطاقة في المباني والأجهزة إلى تقليل 1.6 </a:t>
            </a:r>
            <a:r>
              <a:rPr lang="ar-IQ" altLang="en-US" dirty="0" smtClean="0">
                <a:solidFill>
                  <a:srgbClr val="202124"/>
                </a:solidFill>
                <a:latin typeface="inherit"/>
              </a:rPr>
              <a:t>كيكا</a:t>
            </a:r>
            <a:r>
              <a:rPr lang="ar-SA" altLang="en-US" dirty="0" smtClean="0">
                <a:solidFill>
                  <a:srgbClr val="202124"/>
                </a:solidFill>
                <a:latin typeface="inherit"/>
              </a:rPr>
              <a:t> </a:t>
            </a:r>
            <a:r>
              <a:rPr lang="ar-SA" altLang="en-US" dirty="0">
                <a:solidFill>
                  <a:srgbClr val="202124"/>
                </a:solidFill>
                <a:latin typeface="inherit"/>
              </a:rPr>
              <a:t>طن من ثاني أكسيد الكربون في عام 2020 وحتى 7 </a:t>
            </a:r>
            <a:r>
              <a:rPr lang="ar-IQ" altLang="en-US" dirty="0" smtClean="0">
                <a:solidFill>
                  <a:srgbClr val="202124"/>
                </a:solidFill>
                <a:latin typeface="inherit"/>
              </a:rPr>
              <a:t>كيكا</a:t>
            </a:r>
            <a:r>
              <a:rPr lang="ar-SA" altLang="en-US" dirty="0" smtClean="0">
                <a:solidFill>
                  <a:srgbClr val="202124"/>
                </a:solidFill>
                <a:latin typeface="inherit"/>
              </a:rPr>
              <a:t> </a:t>
            </a:r>
            <a:r>
              <a:rPr lang="ar-SA" altLang="en-US" dirty="0">
                <a:solidFill>
                  <a:srgbClr val="202124"/>
                </a:solidFill>
                <a:latin typeface="inherit"/>
              </a:rPr>
              <a:t>طن من ثاني أكسيد الكربون في عام 2050</a:t>
            </a:r>
            <a:r>
              <a:rPr lang="ar-SA" altLang="en-US" dirty="0" smtClean="0">
                <a:solidFill>
                  <a:srgbClr val="202124"/>
                </a:solidFill>
                <a:latin typeface="inherit"/>
              </a:rPr>
              <a:t>.</a:t>
            </a:r>
            <a:endParaRPr lang="ar-IQ" altLang="en-US" dirty="0" smtClean="0">
              <a:solidFill>
                <a:srgbClr val="202124"/>
              </a:solidFill>
              <a:latin typeface="inherit"/>
            </a:endParaRPr>
          </a:p>
          <a:p>
            <a:pPr marL="0" indent="0" algn="r" rtl="1">
              <a:buNone/>
            </a:pPr>
            <a:r>
              <a:rPr lang="ar-SA" altLang="en-US" dirty="0" smtClean="0">
                <a:solidFill>
                  <a:srgbClr val="202124"/>
                </a:solidFill>
                <a:latin typeface="inherit"/>
              </a:rPr>
              <a:t> </a:t>
            </a:r>
            <a:r>
              <a:rPr lang="ar-SA" altLang="en-US" dirty="0">
                <a:solidFill>
                  <a:srgbClr val="202124"/>
                </a:solidFill>
                <a:latin typeface="inherit"/>
              </a:rPr>
              <a:t>من حيث المنطقة ، فإن أسرع سوق للأبنية الخضراء الإقليمية نموًا هو آسيا</a:t>
            </a:r>
            <a:r>
              <a:rPr lang="ar-SA" altLang="en-US" dirty="0" smtClean="0">
                <a:solidFill>
                  <a:srgbClr val="202124"/>
                </a:solidFill>
                <a:latin typeface="inherit"/>
              </a:rPr>
              <a:t>.</a:t>
            </a:r>
            <a:endParaRPr lang="ar-IQ" altLang="en-US" dirty="0" smtClean="0">
              <a:solidFill>
                <a:srgbClr val="202124"/>
              </a:solidFill>
              <a:latin typeface="inherit"/>
            </a:endParaRPr>
          </a:p>
          <a:p>
            <a:pPr marL="0" indent="0" algn="r" rtl="1">
              <a:buNone/>
            </a:pPr>
            <a:r>
              <a:rPr lang="ar-SA" altLang="en-US" dirty="0" smtClean="0">
                <a:solidFill>
                  <a:srgbClr val="202124"/>
                </a:solidFill>
                <a:latin typeface="inherit"/>
              </a:rPr>
              <a:t> </a:t>
            </a:r>
            <a:r>
              <a:rPr lang="ar-SA" altLang="en-US" dirty="0">
                <a:solidFill>
                  <a:srgbClr val="202124"/>
                </a:solidFill>
                <a:latin typeface="inherit"/>
              </a:rPr>
              <a:t>تتوقع أكثر من 85٪ من الشركات نموًا سريعًا أو ثابتًا في المبيعات ومستويات الأرباح المرتبطة بالمباني </a:t>
            </a:r>
            <a:r>
              <a:rPr lang="ar-SA" altLang="en-US" dirty="0" smtClean="0">
                <a:solidFill>
                  <a:srgbClr val="202124"/>
                </a:solidFill>
                <a:latin typeface="inherit"/>
              </a:rPr>
              <a:t>الخضراء</a:t>
            </a:r>
            <a:endParaRPr lang="ar-IQ" altLang="en-US" dirty="0" smtClean="0">
              <a:solidFill>
                <a:srgbClr val="202124"/>
              </a:solidFill>
              <a:latin typeface="inherit"/>
            </a:endParaRPr>
          </a:p>
        </p:txBody>
      </p:sp>
    </p:spTree>
    <p:extLst>
      <p:ext uri="{BB962C8B-B14F-4D97-AF65-F5344CB8AC3E}">
        <p14:creationId xmlns:p14="http://schemas.microsoft.com/office/powerpoint/2010/main" val="3985857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990600"/>
          </a:xfrm>
          <a:solidFill>
            <a:srgbClr val="92D050"/>
          </a:solidFill>
        </p:spPr>
        <p:txBody>
          <a:bodyPr>
            <a:noAutofit/>
          </a:bodyPr>
          <a:lstStyle/>
          <a:p>
            <a:endParaRPr lang="en-US" sz="3800" dirty="0">
              <a:solidFill>
                <a:schemeClr val="bg1"/>
              </a:solidFill>
              <a:cs typeface="+mn-cs"/>
            </a:endParaRPr>
          </a:p>
        </p:txBody>
      </p:sp>
      <p:sp>
        <p:nvSpPr>
          <p:cNvPr id="6" name="Content Placeholder 5"/>
          <p:cNvSpPr>
            <a:spLocks noGrp="1"/>
          </p:cNvSpPr>
          <p:nvPr>
            <p:ph idx="1"/>
          </p:nvPr>
        </p:nvSpPr>
        <p:spPr>
          <a:xfrm>
            <a:off x="320040" y="1066800"/>
            <a:ext cx="8839200" cy="5791200"/>
          </a:xfrm>
        </p:spPr>
        <p:txBody>
          <a:bodyPr>
            <a:noAutofit/>
          </a:bodyPr>
          <a:lstStyle/>
          <a:p>
            <a:pPr marL="0" indent="0" algn="r" rtl="1">
              <a:buNone/>
            </a:pPr>
            <a:r>
              <a:rPr lang="ar-SA" altLang="en-US" sz="2800" dirty="0">
                <a:solidFill>
                  <a:srgbClr val="202124"/>
                </a:solidFill>
                <a:latin typeface="inherit"/>
              </a:rPr>
              <a:t>والاقتصاد الموسع ، فإن استخدام مواد الطاقة هذه سيساعد العالم في سد النقص في مواد البناء وكذلك التدهور البيئي. ستوفر المباني الخضراء أيضًا عائدًا ملموسًا وهامًا على الاستثمار للمقاولين والمهندسين المعماريين وأصحاب المباني</a:t>
            </a:r>
            <a:endParaRPr lang="en-US" sz="2800" dirty="0" smtClean="0"/>
          </a:p>
        </p:txBody>
      </p:sp>
    </p:spTree>
    <p:extLst>
      <p:ext uri="{BB962C8B-B14F-4D97-AF65-F5344CB8AC3E}">
        <p14:creationId xmlns:p14="http://schemas.microsoft.com/office/powerpoint/2010/main" val="3095544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990600"/>
          </a:xfrm>
          <a:solidFill>
            <a:srgbClr val="92D050"/>
          </a:solidFill>
        </p:spPr>
        <p:txBody>
          <a:bodyPr>
            <a:noAutofit/>
          </a:bodyPr>
          <a:lstStyle/>
          <a:p>
            <a:r>
              <a:rPr lang="ar-IQ" sz="3800" dirty="0" smtClean="0">
                <a:solidFill>
                  <a:schemeClr val="bg1"/>
                </a:solidFill>
                <a:cs typeface="+mn-cs"/>
              </a:rPr>
              <a:t>المثال الاول على المباني المستدامة</a:t>
            </a:r>
            <a:endParaRPr lang="en-US" sz="3800" dirty="0">
              <a:solidFill>
                <a:schemeClr val="bg1"/>
              </a:solidFill>
              <a:cs typeface="+mn-cs"/>
            </a:endParaRPr>
          </a:p>
        </p:txBody>
      </p:sp>
      <p:sp>
        <p:nvSpPr>
          <p:cNvPr id="6" name="Content Placeholder 5"/>
          <p:cNvSpPr>
            <a:spLocks noGrp="1"/>
          </p:cNvSpPr>
          <p:nvPr>
            <p:ph idx="1"/>
          </p:nvPr>
        </p:nvSpPr>
        <p:spPr>
          <a:xfrm>
            <a:off x="5562600" y="1066800"/>
            <a:ext cx="3596640" cy="5791200"/>
          </a:xfrm>
        </p:spPr>
        <p:txBody>
          <a:bodyPr>
            <a:noAutofit/>
          </a:bodyPr>
          <a:lstStyle/>
          <a:p>
            <a:pPr marL="0" indent="0" algn="r" rtl="1">
              <a:buNone/>
            </a:pPr>
            <a:r>
              <a:rPr lang="ar-IQ" sz="2800" dirty="0"/>
              <a:t>1- مبنى </a:t>
            </a:r>
            <a:r>
              <a:rPr lang="en-US" sz="2800" dirty="0"/>
              <a:t>EDGO ATRIUM</a:t>
            </a:r>
          </a:p>
          <a:p>
            <a:pPr marL="0" indent="0" algn="r" rtl="1">
              <a:buNone/>
            </a:pPr>
            <a:r>
              <a:rPr lang="ar-IQ" sz="2800" dirty="0"/>
              <a:t>الموقع: # 1 شارع رفيق الحريري ، العبدلي ، عمان ،</a:t>
            </a:r>
          </a:p>
          <a:p>
            <a:pPr marL="0" indent="0" algn="r" rtl="1">
              <a:buNone/>
            </a:pPr>
            <a:r>
              <a:rPr lang="ar-IQ" sz="2800" dirty="0"/>
              <a:t>الأردن</a:t>
            </a:r>
          </a:p>
          <a:p>
            <a:pPr marL="0" indent="0" algn="r" rtl="1">
              <a:buNone/>
            </a:pPr>
            <a:r>
              <a:rPr lang="ar-IQ" sz="2800" dirty="0"/>
              <a:t>إجمالي مساحات التجزئة والمكاتب: 14343 متر مربع</a:t>
            </a:r>
          </a:p>
          <a:p>
            <a:pPr marL="0" indent="0" algn="r" rtl="1">
              <a:buNone/>
            </a:pPr>
            <a:r>
              <a:rPr lang="ar-IQ" sz="2800" dirty="0"/>
              <a:t>المصمم: مشاريع ميسم</a:t>
            </a:r>
          </a:p>
          <a:p>
            <a:pPr marL="0" indent="0" algn="r" rtl="1">
              <a:buNone/>
            </a:pPr>
            <a:r>
              <a:rPr lang="ar-IQ" sz="2800" dirty="0" smtClean="0"/>
              <a:t>انجز عام : </a:t>
            </a:r>
            <a:r>
              <a:rPr lang="ar-IQ" sz="2800" dirty="0"/>
              <a:t>2014</a:t>
            </a:r>
            <a:endParaRPr lang="en-US" sz="2800" dirty="0" smtClean="0"/>
          </a:p>
        </p:txBody>
      </p:sp>
      <p:pic>
        <p:nvPicPr>
          <p:cNvPr id="7" name="Picture 5" descr="44a73c60-e622-494c-bede-1ba61cd71c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3992562"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224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problem ? (scoping the exercise)</a:t>
            </a:r>
          </a:p>
        </p:txBody>
      </p:sp>
      <p:sp>
        <p:nvSpPr>
          <p:cNvPr id="3" name="Content Placeholder 2"/>
          <p:cNvSpPr>
            <a:spLocks noGrp="1"/>
          </p:cNvSpPr>
          <p:nvPr>
            <p:ph idx="1"/>
          </p:nvPr>
        </p:nvSpPr>
        <p:spPr>
          <a:xfrm>
            <a:off x="228600" y="1371600"/>
            <a:ext cx="8686800" cy="4754563"/>
          </a:xfrm>
        </p:spPr>
        <p:txBody>
          <a:bodyPr>
            <a:normAutofit/>
          </a:bodyPr>
          <a:lstStyle/>
          <a:p>
            <a:pPr algn="r"/>
            <a:endParaRPr lang="en-US" sz="2800" dirty="0" smtClean="0"/>
          </a:p>
          <a:p>
            <a:pPr algn="r">
              <a:buNone/>
            </a:pPr>
            <a:r>
              <a:rPr lang="ar-SA" sz="2800" dirty="0" smtClean="0"/>
              <a:t>هي </a:t>
            </a:r>
            <a:r>
              <a:rPr lang="ar-SA" sz="2800" dirty="0"/>
              <a:t>مصطلح بيئي يصف كيف تبقى النظم الحيوية متنوعة ومنتجة مع مرور الوقت. والاستدامة بالنسبة للبشر هي القدرة على حفظ نوعية الحياة التي نعيشها على المدى الطويل وهذا بدوره يعتمد على حفظ العالم </a:t>
            </a:r>
            <a:r>
              <a:rPr lang="ar-SA" sz="2800" dirty="0" smtClean="0"/>
              <a:t>الطبيعي</a:t>
            </a:r>
            <a:r>
              <a:rPr lang="en-US" sz="2800" dirty="0" smtClean="0"/>
              <a:t> </a:t>
            </a:r>
            <a:r>
              <a:rPr lang="ar-SA" sz="2800" dirty="0" smtClean="0"/>
              <a:t>والاستخدام </a:t>
            </a:r>
            <a:r>
              <a:rPr lang="ar-SA" sz="2800" dirty="0"/>
              <a:t>المسؤول للموارد </a:t>
            </a:r>
            <a:r>
              <a:rPr lang="ar-SA" sz="2800" dirty="0" smtClean="0"/>
              <a:t>الطبيعية</a:t>
            </a:r>
            <a:r>
              <a:rPr lang="en-US" sz="2800" dirty="0"/>
              <a:t> </a:t>
            </a:r>
          </a:p>
          <a:p>
            <a:pPr algn="r">
              <a:buNone/>
            </a:pPr>
            <a:endParaRPr lang="en-US" sz="2800" dirty="0">
              <a:solidFill>
                <a:srgbClr val="00B0F0"/>
              </a:solidFill>
            </a:endParaRPr>
          </a:p>
        </p:txBody>
      </p:sp>
      <p:sp>
        <p:nvSpPr>
          <p:cNvPr id="4" name="Title 1"/>
          <p:cNvSpPr txBox="1">
            <a:spLocks/>
          </p:cNvSpPr>
          <p:nvPr/>
        </p:nvSpPr>
        <p:spPr>
          <a:xfrm>
            <a:off x="0" y="0"/>
            <a:ext cx="9204960" cy="1524000"/>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cs typeface="+mn-cs"/>
              </a:rPr>
              <a:t> </a:t>
            </a:r>
            <a:r>
              <a:rPr lang="ar-SA" sz="4000" b="1" dirty="0">
                <a:solidFill>
                  <a:schemeClr val="bg1"/>
                </a:solidFill>
                <a:cs typeface="+mn-cs"/>
              </a:rPr>
              <a:t>الاستدامة</a:t>
            </a:r>
            <a:r>
              <a:rPr lang="en-US" sz="4000" b="1" dirty="0">
                <a:solidFill>
                  <a:schemeClr val="bg1"/>
                </a:solidFill>
                <a:cs typeface="+mn-cs"/>
              </a:rPr>
              <a:t> ( Sustainability) </a:t>
            </a:r>
          </a:p>
        </p:txBody>
      </p:sp>
    </p:spTree>
    <p:extLst>
      <p:ext uri="{BB962C8B-B14F-4D97-AF65-F5344CB8AC3E}">
        <p14:creationId xmlns:p14="http://schemas.microsoft.com/office/powerpoint/2010/main" val="227119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990600"/>
          </a:xfrm>
          <a:solidFill>
            <a:srgbClr val="92D050"/>
          </a:solidFill>
        </p:spPr>
        <p:txBody>
          <a:bodyPr>
            <a:noAutofit/>
          </a:bodyPr>
          <a:lstStyle/>
          <a:p>
            <a:endParaRPr lang="en-US" sz="3800" dirty="0">
              <a:solidFill>
                <a:schemeClr val="bg1"/>
              </a:solidFill>
              <a:cs typeface="+mn-cs"/>
            </a:endParaRPr>
          </a:p>
        </p:txBody>
      </p:sp>
      <p:sp>
        <p:nvSpPr>
          <p:cNvPr id="6" name="Content Placeholder 5"/>
          <p:cNvSpPr>
            <a:spLocks noGrp="1"/>
          </p:cNvSpPr>
          <p:nvPr>
            <p:ph idx="1"/>
          </p:nvPr>
        </p:nvSpPr>
        <p:spPr>
          <a:xfrm>
            <a:off x="4495800" y="1066800"/>
            <a:ext cx="4663440" cy="5791200"/>
          </a:xfrm>
        </p:spPr>
        <p:txBody>
          <a:bodyPr>
            <a:noAutofit/>
          </a:bodyPr>
          <a:lstStyle/>
          <a:p>
            <a:pPr marL="0" indent="0" algn="r" rtl="1">
              <a:buNone/>
            </a:pPr>
            <a:r>
              <a:rPr lang="ar-SA" altLang="en-US" sz="2800" dirty="0">
                <a:solidFill>
                  <a:srgbClr val="202124"/>
                </a:solidFill>
                <a:latin typeface="inherit"/>
              </a:rPr>
              <a:t>تأسست </a:t>
            </a:r>
            <a:r>
              <a:rPr lang="en-US" altLang="en-US" sz="2800" dirty="0" err="1" smtClean="0">
                <a:solidFill>
                  <a:srgbClr val="202124"/>
                </a:solidFill>
                <a:latin typeface="inherit"/>
              </a:rPr>
              <a:t>Edgo</a:t>
            </a:r>
            <a:r>
              <a:rPr lang="en-US" altLang="en-US" sz="2800" dirty="0" smtClean="0">
                <a:solidFill>
                  <a:srgbClr val="202124"/>
                </a:solidFill>
                <a:latin typeface="inherit"/>
              </a:rPr>
              <a:t> </a:t>
            </a:r>
            <a:r>
              <a:rPr lang="ar-SA" altLang="en-US" sz="2800" dirty="0">
                <a:solidFill>
                  <a:srgbClr val="202124"/>
                </a:solidFill>
                <a:latin typeface="inherit"/>
              </a:rPr>
              <a:t>في عام 1956 ، وهي اليوم شركة إقليمية رائدة تنشط في قطاعات النفط والغاز والمياه والطاقة والبنية التحتية. إن الاستثمار في الأنظمة والتطبيقات التي توفر راحة وجودة وكفاءة أفضل من حيث التكلفة متجذر بعمق في ثقافة شركة </a:t>
            </a:r>
            <a:r>
              <a:rPr lang="en-US" altLang="en-US" sz="2800" dirty="0" err="1">
                <a:solidFill>
                  <a:srgbClr val="202124"/>
                </a:solidFill>
                <a:latin typeface="inherit"/>
              </a:rPr>
              <a:t>Edgo</a:t>
            </a:r>
            <a:r>
              <a:rPr lang="en-US" altLang="en-US" sz="2800" dirty="0">
                <a:solidFill>
                  <a:srgbClr val="202124"/>
                </a:solidFill>
                <a:latin typeface="inherit"/>
              </a:rPr>
              <a:t> </a:t>
            </a:r>
            <a:r>
              <a:rPr lang="ar-SA" altLang="en-US" sz="2800" dirty="0">
                <a:solidFill>
                  <a:srgbClr val="202124"/>
                </a:solidFill>
                <a:latin typeface="inherit"/>
              </a:rPr>
              <a:t>وكان في صميم قرار </a:t>
            </a:r>
            <a:r>
              <a:rPr lang="en-US" altLang="en-US" sz="2800" dirty="0" err="1">
                <a:solidFill>
                  <a:srgbClr val="202124"/>
                </a:solidFill>
                <a:latin typeface="inherit"/>
              </a:rPr>
              <a:t>Edgo</a:t>
            </a:r>
            <a:r>
              <a:rPr lang="en-US" altLang="en-US" sz="2800" dirty="0">
                <a:solidFill>
                  <a:srgbClr val="202124"/>
                </a:solidFill>
                <a:latin typeface="inherit"/>
              </a:rPr>
              <a:t> </a:t>
            </a:r>
            <a:r>
              <a:rPr lang="ar-SA" altLang="en-US" sz="2800" dirty="0">
                <a:solidFill>
                  <a:srgbClr val="202124"/>
                </a:solidFill>
                <a:latin typeface="inherit"/>
              </a:rPr>
              <a:t>بالحصول على شهادة </a:t>
            </a:r>
            <a:r>
              <a:rPr lang="en-US" altLang="en-US" sz="2800" dirty="0">
                <a:solidFill>
                  <a:srgbClr val="202124"/>
                </a:solidFill>
                <a:latin typeface="inherit"/>
              </a:rPr>
              <a:t>LEED </a:t>
            </a:r>
            <a:r>
              <a:rPr lang="ar-SA" altLang="en-US" sz="2800" dirty="0">
                <a:solidFill>
                  <a:srgbClr val="202124"/>
                </a:solidFill>
                <a:latin typeface="inherit"/>
              </a:rPr>
              <a:t>لـ </a:t>
            </a:r>
            <a:r>
              <a:rPr lang="en-US" altLang="en-US" sz="2800" dirty="0" err="1">
                <a:solidFill>
                  <a:srgbClr val="202124"/>
                </a:solidFill>
                <a:latin typeface="inherit"/>
              </a:rPr>
              <a:t>Edgo</a:t>
            </a:r>
            <a:r>
              <a:rPr lang="en-US" altLang="en-US" sz="2800" dirty="0">
                <a:solidFill>
                  <a:srgbClr val="202124"/>
                </a:solidFill>
                <a:latin typeface="inherit"/>
              </a:rPr>
              <a:t> Atrium </a:t>
            </a:r>
            <a:r>
              <a:rPr lang="ar-SA" altLang="en-US" sz="2800" dirty="0">
                <a:solidFill>
                  <a:srgbClr val="202124"/>
                </a:solidFill>
                <a:latin typeface="inherit"/>
              </a:rPr>
              <a:t>وجميع المباني الجديدة.</a:t>
            </a:r>
            <a:endParaRPr lang="en-US" sz="2800" dirty="0" smtClean="0"/>
          </a:p>
        </p:txBody>
      </p:sp>
      <p:pic>
        <p:nvPicPr>
          <p:cNvPr id="5" name="Picture 6" descr="b15bb12a-9156-4fef-87bf-29b4148be6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088571"/>
            <a:ext cx="450532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ba7c2e18-2af8-4cb2-8429-37085529de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73" y="3722046"/>
            <a:ext cx="4533984" cy="275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089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990600"/>
          </a:xfrm>
          <a:solidFill>
            <a:srgbClr val="92D050"/>
          </a:solidFill>
        </p:spPr>
        <p:txBody>
          <a:bodyPr>
            <a:noAutofit/>
          </a:bodyPr>
          <a:lstStyle/>
          <a:p>
            <a:r>
              <a:rPr lang="ar-IQ" sz="3800" dirty="0" smtClean="0">
                <a:solidFill>
                  <a:schemeClr val="bg1"/>
                </a:solidFill>
                <a:cs typeface="+mn-cs"/>
              </a:rPr>
              <a:t>المثال الثاني على المباني المستدامة</a:t>
            </a:r>
            <a:endParaRPr lang="en-US" sz="3800" dirty="0">
              <a:solidFill>
                <a:schemeClr val="bg1"/>
              </a:solidFill>
              <a:cs typeface="+mn-cs"/>
            </a:endParaRPr>
          </a:p>
        </p:txBody>
      </p:sp>
      <p:sp>
        <p:nvSpPr>
          <p:cNvPr id="6" name="Content Placeholder 5"/>
          <p:cNvSpPr>
            <a:spLocks noGrp="1"/>
          </p:cNvSpPr>
          <p:nvPr>
            <p:ph idx="1"/>
          </p:nvPr>
        </p:nvSpPr>
        <p:spPr>
          <a:xfrm>
            <a:off x="5562600" y="1066800"/>
            <a:ext cx="3596640" cy="5791200"/>
          </a:xfrm>
        </p:spPr>
        <p:txBody>
          <a:bodyPr>
            <a:noAutofit/>
          </a:bodyPr>
          <a:lstStyle/>
          <a:p>
            <a:pPr marL="0" indent="0" algn="r" rtl="1">
              <a:buNone/>
            </a:pPr>
            <a:r>
              <a:rPr lang="ar-IQ" sz="2800" dirty="0"/>
              <a:t>2. سكن الكمالية</a:t>
            </a:r>
          </a:p>
          <a:p>
            <a:pPr marL="0" indent="0" algn="r" rtl="1">
              <a:buNone/>
            </a:pPr>
            <a:r>
              <a:rPr lang="ar-IQ" sz="2800" dirty="0"/>
              <a:t> الموقع: الكمالية</a:t>
            </a:r>
          </a:p>
          <a:p>
            <a:pPr marL="0" indent="0" algn="r" rtl="1">
              <a:buNone/>
            </a:pPr>
            <a:r>
              <a:rPr lang="ar-IQ" sz="2800" dirty="0"/>
              <a:t>إجمالي المساحة المبنية: عمان 645 م 2</a:t>
            </a:r>
          </a:p>
          <a:p>
            <a:pPr marL="0" indent="0" algn="r" rtl="1">
              <a:buNone/>
            </a:pPr>
            <a:r>
              <a:rPr lang="ar-IQ" sz="2800" dirty="0"/>
              <a:t>المصمم: د.أيوب أبو دية</a:t>
            </a:r>
          </a:p>
          <a:p>
            <a:pPr marL="0" indent="0" algn="r" rtl="1">
              <a:buNone/>
            </a:pPr>
            <a:r>
              <a:rPr lang="ar-IQ" sz="2800" dirty="0"/>
              <a:t>عام المنجزة: 2010</a:t>
            </a:r>
            <a:endParaRPr lang="en-US" sz="2800" dirty="0" smtClean="0"/>
          </a:p>
        </p:txBody>
      </p:sp>
      <p:pic>
        <p:nvPicPr>
          <p:cNvPr id="8" name="Picture 6" descr="c16f0a1e-28d2-4052-a15a-2909e83fec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4811712"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982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990600"/>
          </a:xfrm>
          <a:solidFill>
            <a:srgbClr val="92D050"/>
          </a:solidFill>
        </p:spPr>
        <p:txBody>
          <a:bodyPr>
            <a:noAutofit/>
          </a:bodyPr>
          <a:lstStyle/>
          <a:p>
            <a:endParaRPr lang="en-US" sz="3800" dirty="0">
              <a:solidFill>
                <a:schemeClr val="bg1"/>
              </a:solidFill>
              <a:cs typeface="+mn-cs"/>
            </a:endParaRPr>
          </a:p>
        </p:txBody>
      </p:sp>
      <p:sp>
        <p:nvSpPr>
          <p:cNvPr id="6" name="Content Placeholder 5"/>
          <p:cNvSpPr>
            <a:spLocks noGrp="1"/>
          </p:cNvSpPr>
          <p:nvPr>
            <p:ph idx="1"/>
          </p:nvPr>
        </p:nvSpPr>
        <p:spPr>
          <a:xfrm>
            <a:off x="5562600" y="1066800"/>
            <a:ext cx="3596640" cy="5791200"/>
          </a:xfrm>
        </p:spPr>
        <p:txBody>
          <a:bodyPr>
            <a:noAutofit/>
          </a:bodyPr>
          <a:lstStyle/>
          <a:p>
            <a:pPr marL="0" indent="0" algn="r" rtl="1">
              <a:buNone/>
            </a:pPr>
            <a:r>
              <a:rPr lang="ar-SA" altLang="en-US" sz="2800" dirty="0">
                <a:solidFill>
                  <a:srgbClr val="202124"/>
                </a:solidFill>
                <a:latin typeface="inherit"/>
              </a:rPr>
              <a:t>ساعدت المكونات / الجوانب الخضراء التي تضمنها هذا المبنى على تحقيق ما يلي:</a:t>
            </a:r>
          </a:p>
          <a:p>
            <a:pPr marL="0" indent="0" algn="r" rtl="1">
              <a:buNone/>
            </a:pPr>
            <a:r>
              <a:rPr lang="ar-SA" altLang="en-US" sz="2800" dirty="0">
                <a:solidFill>
                  <a:srgbClr val="202124"/>
                </a:solidFill>
                <a:latin typeface="inherit"/>
              </a:rPr>
              <a:t>توفير 50٪ في الكهرباء ويهدف حالياً إلى الوصول إلى 100٪.</a:t>
            </a:r>
          </a:p>
          <a:p>
            <a:pPr marL="0" indent="0" algn="r" rtl="1">
              <a:buNone/>
            </a:pPr>
            <a:r>
              <a:rPr lang="ar-SA" altLang="en-US" sz="2800" dirty="0">
                <a:solidFill>
                  <a:srgbClr val="202124"/>
                </a:solidFill>
                <a:latin typeface="inherit"/>
              </a:rPr>
              <a:t>60٪ توفير في استهلاك مياه الشرب.</a:t>
            </a:r>
          </a:p>
          <a:p>
            <a:pPr marL="0" indent="0" algn="r" rtl="1">
              <a:buNone/>
            </a:pPr>
            <a:r>
              <a:rPr lang="ar-SA" altLang="en-US" sz="2800" dirty="0">
                <a:solidFill>
                  <a:srgbClr val="202124"/>
                </a:solidFill>
                <a:latin typeface="inherit"/>
              </a:rPr>
              <a:t>انبعاث الكربون الصفري.</a:t>
            </a:r>
            <a:endParaRPr lang="en-US" sz="2800" dirty="0" smtClean="0"/>
          </a:p>
        </p:txBody>
      </p:sp>
      <p:pic>
        <p:nvPicPr>
          <p:cNvPr id="5" name="Picture 4" descr="8c3881fa-e77b-4fe5-aa7e-500b5cd228c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43000"/>
            <a:ext cx="3871912"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37c2c9ae-7aab-44f8-a033-6b863a4b96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352800"/>
            <a:ext cx="3962400" cy="183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241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bject 2"/>
          <p:cNvSpPr>
            <a:spLocks noChangeArrowheads="1"/>
          </p:cNvSpPr>
          <p:nvPr/>
        </p:nvSpPr>
        <p:spPr bwMode="auto">
          <a:xfrm>
            <a:off x="0" y="2819400"/>
            <a:ext cx="9191625" cy="1790700"/>
          </a:xfrm>
          <a:custGeom>
            <a:avLst/>
            <a:gdLst>
              <a:gd name="T0" fmla="*/ 0 w 9086850"/>
              <a:gd name="T1" fmla="*/ 1790699 h 1790700"/>
              <a:gd name="T2" fmla="*/ 9086850 w 9086850"/>
              <a:gd name="T3" fmla="*/ 1790699 h 1790700"/>
              <a:gd name="T4" fmla="*/ 9086850 w 9086850"/>
              <a:gd name="T5" fmla="*/ 0 h 1790700"/>
              <a:gd name="T6" fmla="*/ 0 w 9086850"/>
              <a:gd name="T7" fmla="*/ 0 h 1790700"/>
              <a:gd name="T8" fmla="*/ 0 w 9086850"/>
              <a:gd name="T9" fmla="*/ 1790699 h 1790700"/>
              <a:gd name="T10" fmla="*/ 0 60000 65536"/>
              <a:gd name="T11" fmla="*/ 0 60000 65536"/>
              <a:gd name="T12" fmla="*/ 0 60000 65536"/>
              <a:gd name="T13" fmla="*/ 0 60000 65536"/>
              <a:gd name="T14" fmla="*/ 0 60000 65536"/>
              <a:gd name="T15" fmla="*/ 0 w 9086850"/>
              <a:gd name="T16" fmla="*/ 0 h 1790700"/>
              <a:gd name="T17" fmla="*/ 9086850 w 9086850"/>
              <a:gd name="T18" fmla="*/ 1790700 h 1790700"/>
            </a:gdLst>
            <a:ahLst/>
            <a:cxnLst>
              <a:cxn ang="T10">
                <a:pos x="T0" y="T1"/>
              </a:cxn>
              <a:cxn ang="T11">
                <a:pos x="T2" y="T3"/>
              </a:cxn>
              <a:cxn ang="T12">
                <a:pos x="T4" y="T5"/>
              </a:cxn>
              <a:cxn ang="T13">
                <a:pos x="T6" y="T7"/>
              </a:cxn>
              <a:cxn ang="T14">
                <a:pos x="T8" y="T9"/>
              </a:cxn>
            </a:cxnLst>
            <a:rect l="T15" t="T16" r="T17" b="T18"/>
            <a:pathLst>
              <a:path w="9086850" h="1790700">
                <a:moveTo>
                  <a:pt x="0" y="1790699"/>
                </a:moveTo>
                <a:lnTo>
                  <a:pt x="9086850" y="1790699"/>
                </a:lnTo>
                <a:lnTo>
                  <a:pt x="9086850" y="0"/>
                </a:lnTo>
                <a:lnTo>
                  <a:pt x="0" y="0"/>
                </a:lnTo>
                <a:lnTo>
                  <a:pt x="0" y="1790699"/>
                </a:lnTo>
                <a:close/>
              </a:path>
            </a:pathLst>
          </a:custGeom>
          <a:solidFill>
            <a:srgbClr val="92D050"/>
          </a:solidFill>
          <a:ln>
            <a:noFill/>
          </a:ln>
          <a:extLst/>
        </p:spPr>
        <p:txBody>
          <a:bodyPr lIns="0" tIns="0" rIns="0" bIns="0"/>
          <a:lstStyle/>
          <a:p>
            <a:endParaRPr lang="en-US"/>
          </a:p>
        </p:txBody>
      </p:sp>
      <p:sp>
        <p:nvSpPr>
          <p:cNvPr id="20484" name="object 4"/>
          <p:cNvSpPr txBox="1">
            <a:spLocks noChangeArrowheads="1"/>
          </p:cNvSpPr>
          <p:nvPr/>
        </p:nvSpPr>
        <p:spPr bwMode="auto">
          <a:xfrm>
            <a:off x="2971800" y="3048000"/>
            <a:ext cx="335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lnSpc>
                <a:spcPts val="5600"/>
              </a:lnSpc>
              <a:spcBef>
                <a:spcPts val="275"/>
              </a:spcBef>
            </a:pPr>
            <a:r>
              <a:rPr lang="en-US" sz="5400" b="1" dirty="0" smtClean="0">
                <a:solidFill>
                  <a:srgbClr val="FFFFFF"/>
                </a:solidFill>
                <a:latin typeface="+mj-lt"/>
              </a:rPr>
              <a:t>THANKS</a:t>
            </a:r>
            <a:endParaRPr lang="en-US" sz="5400" b="1" dirty="0">
              <a:latin typeface="+mj-lt"/>
            </a:endParaRPr>
          </a:p>
        </p:txBody>
      </p:sp>
    </p:spTree>
    <p:extLst>
      <p:ext uri="{BB962C8B-B14F-4D97-AF65-F5344CB8AC3E}">
        <p14:creationId xmlns:p14="http://schemas.microsoft.com/office/powerpoint/2010/main" val="1983467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problem ? (scoping the exercise)</a:t>
            </a:r>
          </a:p>
        </p:txBody>
      </p:sp>
      <p:sp>
        <p:nvSpPr>
          <p:cNvPr id="3" name="Content Placeholder 2"/>
          <p:cNvSpPr>
            <a:spLocks noGrp="1"/>
          </p:cNvSpPr>
          <p:nvPr>
            <p:ph idx="1"/>
          </p:nvPr>
        </p:nvSpPr>
        <p:spPr>
          <a:xfrm>
            <a:off x="228600" y="1371600"/>
            <a:ext cx="8686800" cy="4754563"/>
          </a:xfrm>
        </p:spPr>
        <p:txBody>
          <a:bodyPr>
            <a:normAutofit/>
          </a:bodyPr>
          <a:lstStyle/>
          <a:p>
            <a:pPr algn="r"/>
            <a:endParaRPr lang="en-US" sz="2800" dirty="0" smtClean="0"/>
          </a:p>
          <a:p>
            <a:pPr algn="r">
              <a:buNone/>
            </a:pPr>
            <a:r>
              <a:rPr lang="ar-SA" sz="2800" dirty="0" smtClean="0"/>
              <a:t>استخدم </a:t>
            </a:r>
            <a:r>
              <a:rPr lang="ar-SA" sz="2800" dirty="0"/>
              <a:t>مصطلح </a:t>
            </a:r>
            <a:r>
              <a:rPr lang="ar-SA" sz="2800" dirty="0" smtClean="0"/>
              <a:t>الاستدامة</a:t>
            </a:r>
            <a:r>
              <a:rPr lang="ar-IQ" sz="2800" dirty="0" smtClean="0"/>
              <a:t> البشرية</a:t>
            </a:r>
            <a:r>
              <a:rPr lang="ar-SA" sz="2800" dirty="0" smtClean="0"/>
              <a:t> </a:t>
            </a:r>
            <a:r>
              <a:rPr lang="ar-SA" sz="2800" dirty="0"/>
              <a:t>منذ ثمانينيات القرن العشـرين </a:t>
            </a:r>
            <a:r>
              <a:rPr lang="ar-SA" sz="2800" dirty="0" smtClean="0"/>
              <a:t>وهذا </a:t>
            </a:r>
            <a:r>
              <a:rPr lang="ar-SA" sz="2800" dirty="0"/>
              <a:t>مهد إلى التعريف الأكثر شيوعا للاستدامة والتنمية المستدامة حيث عرفته مفوضية الأمم المتحدة للبيئة والتنمية في 20 آذار 1987: "التنمية المستدامة هي التنمية التي تفي باحتياجات الوقت الحاضر دون المساس بقدرة الأجيال المقبلة على تلبية احتياجاتها الخاصة</a:t>
            </a:r>
            <a:endParaRPr lang="en-US" sz="2800" dirty="0">
              <a:solidFill>
                <a:srgbClr val="00B0F0"/>
              </a:solidFill>
            </a:endParaRPr>
          </a:p>
        </p:txBody>
      </p:sp>
      <p:sp>
        <p:nvSpPr>
          <p:cNvPr id="4" name="Title 1"/>
          <p:cNvSpPr txBox="1">
            <a:spLocks/>
          </p:cNvSpPr>
          <p:nvPr/>
        </p:nvSpPr>
        <p:spPr>
          <a:xfrm>
            <a:off x="-76200" y="-3629"/>
            <a:ext cx="9281160" cy="1447800"/>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4000" b="1" dirty="0">
                <a:solidFill>
                  <a:schemeClr val="bg1"/>
                </a:solidFill>
                <a:cs typeface="+mn-cs"/>
              </a:rPr>
              <a:t>مفهوم الاستدامة</a:t>
            </a:r>
            <a:endParaRPr lang="en-US" sz="4000" b="1" dirty="0">
              <a:solidFill>
                <a:schemeClr val="bg1"/>
              </a:solidFill>
              <a:cs typeface="+mn-cs"/>
            </a:endParaRPr>
          </a:p>
        </p:txBody>
      </p:sp>
    </p:spTree>
    <p:extLst>
      <p:ext uri="{BB962C8B-B14F-4D97-AF65-F5344CB8AC3E}">
        <p14:creationId xmlns:p14="http://schemas.microsoft.com/office/powerpoint/2010/main" val="193786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92D050"/>
          </a:solidFill>
        </p:spPr>
        <p:txBody>
          <a:bodyPr>
            <a:normAutofit/>
          </a:bodyPr>
          <a:lstStyle/>
          <a:p>
            <a:r>
              <a:rPr lang="ar-IQ" sz="3900" b="1" dirty="0" smtClean="0">
                <a:solidFill>
                  <a:schemeClr val="bg1"/>
                </a:solidFill>
                <a:cs typeface="+mn-cs"/>
              </a:rPr>
              <a:t>ركائز الاستدامة</a:t>
            </a:r>
            <a:endParaRPr lang="en-US" sz="3900" b="1" dirty="0">
              <a:solidFill>
                <a:schemeClr val="bg1"/>
              </a:solidFill>
              <a:cs typeface="+mn-cs"/>
            </a:endParaRPr>
          </a:p>
        </p:txBody>
      </p:sp>
      <p:pic>
        <p:nvPicPr>
          <p:cNvPr id="4" name="Content Placeholder 3" descr="C:\Users\max-2\Downloads\Sustainable_Development-ar.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162800" cy="4897388"/>
          </a:xfrm>
          <a:prstGeom prst="rect">
            <a:avLst/>
          </a:prstGeom>
          <a:noFill/>
          <a:ln>
            <a:noFill/>
          </a:ln>
        </p:spPr>
      </p:pic>
    </p:spTree>
    <p:extLst>
      <p:ext uri="{BB962C8B-B14F-4D97-AF65-F5344CB8AC3E}">
        <p14:creationId xmlns:p14="http://schemas.microsoft.com/office/powerpoint/2010/main" val="3273096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a:spLocks noGrp="1" noChangeArrowheads="1"/>
          </p:cNvSpPr>
          <p:nvPr>
            <p:ph type="title"/>
          </p:nvPr>
        </p:nvSpPr>
        <p:spPr bwMode="auto">
          <a:xfrm>
            <a:off x="0" y="0"/>
            <a:ext cx="9144000" cy="1417638"/>
          </a:xfrm>
          <a:custGeom>
            <a:avLst/>
            <a:gdLst>
              <a:gd name="T0" fmla="*/ 0 w 8229600"/>
              <a:gd name="T1" fmla="*/ 852563 h 852411"/>
              <a:gd name="T2" fmla="*/ 8229600 w 8229600"/>
              <a:gd name="T3" fmla="*/ 852563 h 852411"/>
              <a:gd name="T4" fmla="*/ 8229600 w 8229600"/>
              <a:gd name="T5" fmla="*/ 0 h 852411"/>
              <a:gd name="T6" fmla="*/ 0 w 8229600"/>
              <a:gd name="T7" fmla="*/ 0 h 852411"/>
              <a:gd name="T8" fmla="*/ 0 w 8229600"/>
              <a:gd name="T9" fmla="*/ 852563 h 852411"/>
              <a:gd name="T10" fmla="*/ 0 60000 65536"/>
              <a:gd name="T11" fmla="*/ 0 60000 65536"/>
              <a:gd name="T12" fmla="*/ 0 60000 65536"/>
              <a:gd name="T13" fmla="*/ 0 60000 65536"/>
              <a:gd name="T14" fmla="*/ 0 60000 65536"/>
              <a:gd name="T15" fmla="*/ 0 w 8229600"/>
              <a:gd name="T16" fmla="*/ 0 h 852411"/>
              <a:gd name="T17" fmla="*/ 8229600 w 8229600"/>
              <a:gd name="T18" fmla="*/ 852411 h 852411"/>
            </a:gdLst>
            <a:ahLst/>
            <a:cxnLst>
              <a:cxn ang="T10">
                <a:pos x="T0" y="T1"/>
              </a:cxn>
              <a:cxn ang="T11">
                <a:pos x="T2" y="T3"/>
              </a:cxn>
              <a:cxn ang="T12">
                <a:pos x="T4" y="T5"/>
              </a:cxn>
              <a:cxn ang="T13">
                <a:pos x="T6" y="T7"/>
              </a:cxn>
              <a:cxn ang="T14">
                <a:pos x="T8" y="T9"/>
              </a:cxn>
            </a:cxnLst>
            <a:rect l="T15" t="T16" r="T17" b="T18"/>
            <a:pathLst>
              <a:path w="8229600" h="852411">
                <a:moveTo>
                  <a:pt x="0" y="852411"/>
                </a:moveTo>
                <a:lnTo>
                  <a:pt x="8229600" y="852411"/>
                </a:lnTo>
                <a:lnTo>
                  <a:pt x="8229600" y="0"/>
                </a:lnTo>
                <a:lnTo>
                  <a:pt x="0" y="0"/>
                </a:lnTo>
                <a:lnTo>
                  <a:pt x="0" y="852411"/>
                </a:lnTo>
                <a:close/>
              </a:path>
            </a:pathLst>
          </a:custGeom>
          <a:solidFill>
            <a:srgbClr val="92D050"/>
          </a:solidFill>
          <a:ln>
            <a:noFill/>
          </a:ln>
          <a:extLst/>
        </p:spPr>
        <p:txBody>
          <a:bodyPr lIns="0" tIns="0" rIns="0" bIns="0">
            <a:normAutofit/>
          </a:bodyPr>
          <a:lstStyle/>
          <a:p>
            <a:pPr rtl="1"/>
            <a:r>
              <a:rPr lang="ar-SA" b="1" dirty="0">
                <a:solidFill>
                  <a:schemeClr val="bg1"/>
                </a:solidFill>
              </a:rPr>
              <a:t>اهداف ال</a:t>
            </a:r>
            <a:r>
              <a:rPr lang="ar-IQ" b="1" dirty="0">
                <a:solidFill>
                  <a:schemeClr val="bg1"/>
                </a:solidFill>
              </a:rPr>
              <a:t>تنمية المستدامة</a:t>
            </a:r>
            <a:endParaRPr lang="en-US" b="1" dirty="0">
              <a:solidFill>
                <a:schemeClr val="bg1"/>
              </a:solidFill>
            </a:endParaRPr>
          </a:p>
        </p:txBody>
      </p:sp>
      <p:sp>
        <p:nvSpPr>
          <p:cNvPr id="2" name="Content Placeholder 1"/>
          <p:cNvSpPr>
            <a:spLocks noGrp="1"/>
          </p:cNvSpPr>
          <p:nvPr>
            <p:ph idx="1"/>
          </p:nvPr>
        </p:nvSpPr>
        <p:spPr/>
        <p:txBody>
          <a:bodyPr>
            <a:noAutofit/>
          </a:bodyPr>
          <a:lstStyle/>
          <a:p>
            <a:pPr marL="0" indent="0" algn="r" rtl="1">
              <a:buNone/>
            </a:pPr>
            <a:r>
              <a:rPr lang="ar-IQ" sz="1600" dirty="0" smtClean="0"/>
              <a:t>1- </a:t>
            </a:r>
            <a:r>
              <a:rPr lang="ar-SA" sz="1600" dirty="0" smtClean="0"/>
              <a:t>القضاء </a:t>
            </a:r>
            <a:r>
              <a:rPr lang="ar-SA" sz="1600" dirty="0"/>
              <a:t>على الفقر</a:t>
            </a:r>
            <a:endParaRPr lang="en-US" sz="1600" dirty="0"/>
          </a:p>
          <a:p>
            <a:pPr marL="0" indent="0" algn="r" rtl="1">
              <a:buNone/>
            </a:pPr>
            <a:r>
              <a:rPr lang="ar-SA" sz="1600" dirty="0"/>
              <a:t>2-القضاء التام على الجوع</a:t>
            </a:r>
            <a:endParaRPr lang="en-US" sz="1600" dirty="0"/>
          </a:p>
          <a:p>
            <a:pPr marL="0" indent="0" algn="r" rtl="1">
              <a:buNone/>
            </a:pPr>
            <a:r>
              <a:rPr lang="ar-IQ" sz="1600" dirty="0"/>
              <a:t>3</a:t>
            </a:r>
            <a:r>
              <a:rPr lang="ar-SA" sz="1600" dirty="0" smtClean="0"/>
              <a:t>- </a:t>
            </a:r>
            <a:r>
              <a:rPr lang="ar-SA" sz="1600" dirty="0"/>
              <a:t>الصحة الجيدة والرفاه</a:t>
            </a:r>
            <a:endParaRPr lang="en-US" sz="1600" dirty="0"/>
          </a:p>
          <a:p>
            <a:pPr marL="0" indent="0" algn="r" rtl="1">
              <a:buNone/>
            </a:pPr>
            <a:r>
              <a:rPr lang="ar-IQ" sz="1600" dirty="0"/>
              <a:t>4</a:t>
            </a:r>
            <a:r>
              <a:rPr lang="ar-SA" sz="1600" dirty="0" smtClean="0"/>
              <a:t>- </a:t>
            </a:r>
            <a:r>
              <a:rPr lang="ar-SA" sz="1600" dirty="0"/>
              <a:t>التعليم الجيد</a:t>
            </a:r>
            <a:endParaRPr lang="en-US" sz="1600" dirty="0"/>
          </a:p>
          <a:p>
            <a:pPr marL="0" indent="0" algn="r" rtl="1">
              <a:buNone/>
            </a:pPr>
            <a:r>
              <a:rPr lang="ar-IQ" sz="1600" dirty="0"/>
              <a:t>5</a:t>
            </a:r>
            <a:r>
              <a:rPr lang="ar-SA" sz="1600" dirty="0" smtClean="0"/>
              <a:t>- </a:t>
            </a:r>
            <a:r>
              <a:rPr lang="ar-SA" sz="1600" dirty="0"/>
              <a:t>المساواة بين الجنسين</a:t>
            </a:r>
            <a:endParaRPr lang="en-US" sz="1600" dirty="0"/>
          </a:p>
          <a:p>
            <a:pPr marL="0" indent="0" algn="r" rtl="1">
              <a:buNone/>
            </a:pPr>
            <a:r>
              <a:rPr lang="ar-SA" sz="1600" dirty="0"/>
              <a:t>6- المياه النظيفة والنظافة الصحية</a:t>
            </a:r>
            <a:endParaRPr lang="en-US" sz="1600" dirty="0"/>
          </a:p>
          <a:p>
            <a:pPr marL="0" indent="0" algn="r" rtl="1">
              <a:buNone/>
            </a:pPr>
            <a:r>
              <a:rPr lang="ar-SA" sz="1600" dirty="0"/>
              <a:t>7- طاقة نظيفة وباسعار معقولة</a:t>
            </a:r>
            <a:endParaRPr lang="en-US" sz="1600" dirty="0"/>
          </a:p>
          <a:p>
            <a:pPr marL="0" indent="0" algn="r" rtl="1">
              <a:buNone/>
            </a:pPr>
            <a:r>
              <a:rPr lang="ar-SA" sz="1600" dirty="0" smtClean="0"/>
              <a:t>8- </a:t>
            </a:r>
            <a:r>
              <a:rPr lang="ar-SA" sz="1600" dirty="0"/>
              <a:t>العمل اللائق ونمو الاقتصاد</a:t>
            </a:r>
            <a:endParaRPr lang="en-US" sz="1600" dirty="0"/>
          </a:p>
          <a:p>
            <a:pPr marL="0" indent="0" algn="r" rtl="1">
              <a:buNone/>
            </a:pPr>
            <a:r>
              <a:rPr lang="ar-IQ" sz="1600" dirty="0"/>
              <a:t>9</a:t>
            </a:r>
            <a:r>
              <a:rPr lang="ar-SA" sz="1600" dirty="0" smtClean="0"/>
              <a:t>- </a:t>
            </a:r>
            <a:r>
              <a:rPr lang="ar-SA" sz="1600" dirty="0"/>
              <a:t>الصناعة والابتكار والبنى التحتية</a:t>
            </a:r>
            <a:endParaRPr lang="en-US" sz="1600" dirty="0"/>
          </a:p>
          <a:p>
            <a:pPr marL="0" indent="0" algn="r" rtl="1">
              <a:buNone/>
            </a:pPr>
            <a:r>
              <a:rPr lang="ar-IQ" sz="1600" dirty="0" smtClean="0"/>
              <a:t>10</a:t>
            </a:r>
            <a:r>
              <a:rPr lang="ar-SA" sz="1600" dirty="0" smtClean="0"/>
              <a:t>- </a:t>
            </a:r>
            <a:r>
              <a:rPr lang="ar-SA" sz="1600" dirty="0"/>
              <a:t>الحد من اوجه عدم المساوة</a:t>
            </a:r>
            <a:endParaRPr lang="en-US" sz="1600" dirty="0"/>
          </a:p>
          <a:p>
            <a:pPr marL="0" indent="0" algn="r" rtl="1">
              <a:buNone/>
            </a:pPr>
            <a:r>
              <a:rPr lang="ar-SA" sz="1600" dirty="0"/>
              <a:t>11- مدن ومجتمعات محلية مستدامة</a:t>
            </a:r>
            <a:endParaRPr lang="en-US" sz="1600" dirty="0"/>
          </a:p>
          <a:p>
            <a:pPr marL="0" indent="0" algn="r" rtl="1">
              <a:buNone/>
            </a:pPr>
            <a:r>
              <a:rPr lang="ar-SA" sz="1600" dirty="0"/>
              <a:t>12- الاستهلاك والانتاج المسؤولان</a:t>
            </a:r>
            <a:endParaRPr lang="en-US" sz="1600" dirty="0"/>
          </a:p>
          <a:p>
            <a:pPr marL="0" indent="0" algn="r" rtl="1">
              <a:buNone/>
            </a:pPr>
            <a:r>
              <a:rPr lang="ar-IQ" sz="1600" dirty="0" smtClean="0"/>
              <a:t>13</a:t>
            </a:r>
            <a:r>
              <a:rPr lang="ar-SA" sz="1600" dirty="0" smtClean="0"/>
              <a:t>- </a:t>
            </a:r>
            <a:r>
              <a:rPr lang="ar-SA" sz="1600" dirty="0"/>
              <a:t>العمل المناخي</a:t>
            </a:r>
            <a:endParaRPr lang="en-US" sz="1600" dirty="0"/>
          </a:p>
          <a:p>
            <a:pPr marL="0" indent="0" algn="r" rtl="1">
              <a:buNone/>
            </a:pPr>
            <a:r>
              <a:rPr lang="ar-SA" sz="1600" dirty="0"/>
              <a:t>14- الحياة تحت الماء</a:t>
            </a:r>
            <a:endParaRPr lang="en-US" sz="1600" dirty="0"/>
          </a:p>
          <a:p>
            <a:pPr marL="0" indent="0" algn="r" rtl="1">
              <a:buNone/>
            </a:pPr>
            <a:r>
              <a:rPr lang="ar-SA" sz="1600" dirty="0"/>
              <a:t>15- الحياة في البر</a:t>
            </a:r>
            <a:endParaRPr lang="en-US" sz="1600" dirty="0"/>
          </a:p>
          <a:p>
            <a:pPr marL="0" indent="0" algn="r" rtl="1">
              <a:buNone/>
            </a:pPr>
            <a:r>
              <a:rPr lang="ar-IQ" sz="1600" dirty="0" smtClean="0"/>
              <a:t>16</a:t>
            </a:r>
            <a:r>
              <a:rPr lang="ar-SA" sz="1600" dirty="0" smtClean="0"/>
              <a:t>- </a:t>
            </a:r>
            <a:r>
              <a:rPr lang="ar-SA" sz="1600" dirty="0"/>
              <a:t>السلام والعدالة والمؤوسسات القوية</a:t>
            </a:r>
            <a:endParaRPr lang="en-US" sz="1600" dirty="0"/>
          </a:p>
          <a:p>
            <a:pPr marL="3657600" lvl="8" indent="0" algn="r">
              <a:buNone/>
            </a:pPr>
            <a:r>
              <a:rPr lang="ar-SA" sz="1600" dirty="0"/>
              <a:t>17- عقد الشراكة لتحقيق الاهداف</a:t>
            </a:r>
            <a:endParaRPr lang="ar-IQ" sz="1600" dirty="0"/>
          </a:p>
        </p:txBody>
      </p:sp>
    </p:spTree>
    <p:extLst>
      <p:ext uri="{BB962C8B-B14F-4D97-AF65-F5344CB8AC3E}">
        <p14:creationId xmlns:p14="http://schemas.microsoft.com/office/powerpoint/2010/main" val="8304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a:spLocks noGrp="1" noChangeArrowheads="1"/>
          </p:cNvSpPr>
          <p:nvPr>
            <p:ph type="title"/>
          </p:nvPr>
        </p:nvSpPr>
        <p:spPr bwMode="auto">
          <a:xfrm>
            <a:off x="0" y="0"/>
            <a:ext cx="9144000" cy="1417638"/>
          </a:xfrm>
          <a:custGeom>
            <a:avLst/>
            <a:gdLst>
              <a:gd name="T0" fmla="*/ 0 w 8229600"/>
              <a:gd name="T1" fmla="*/ 852563 h 852411"/>
              <a:gd name="T2" fmla="*/ 8229600 w 8229600"/>
              <a:gd name="T3" fmla="*/ 852563 h 852411"/>
              <a:gd name="T4" fmla="*/ 8229600 w 8229600"/>
              <a:gd name="T5" fmla="*/ 0 h 852411"/>
              <a:gd name="T6" fmla="*/ 0 w 8229600"/>
              <a:gd name="T7" fmla="*/ 0 h 852411"/>
              <a:gd name="T8" fmla="*/ 0 w 8229600"/>
              <a:gd name="T9" fmla="*/ 852563 h 852411"/>
              <a:gd name="T10" fmla="*/ 0 60000 65536"/>
              <a:gd name="T11" fmla="*/ 0 60000 65536"/>
              <a:gd name="T12" fmla="*/ 0 60000 65536"/>
              <a:gd name="T13" fmla="*/ 0 60000 65536"/>
              <a:gd name="T14" fmla="*/ 0 60000 65536"/>
              <a:gd name="T15" fmla="*/ 0 w 8229600"/>
              <a:gd name="T16" fmla="*/ 0 h 852411"/>
              <a:gd name="T17" fmla="*/ 8229600 w 8229600"/>
              <a:gd name="T18" fmla="*/ 852411 h 852411"/>
            </a:gdLst>
            <a:ahLst/>
            <a:cxnLst>
              <a:cxn ang="T10">
                <a:pos x="T0" y="T1"/>
              </a:cxn>
              <a:cxn ang="T11">
                <a:pos x="T2" y="T3"/>
              </a:cxn>
              <a:cxn ang="T12">
                <a:pos x="T4" y="T5"/>
              </a:cxn>
              <a:cxn ang="T13">
                <a:pos x="T6" y="T7"/>
              </a:cxn>
              <a:cxn ang="T14">
                <a:pos x="T8" y="T9"/>
              </a:cxn>
            </a:cxnLst>
            <a:rect l="T15" t="T16" r="T17" b="T18"/>
            <a:pathLst>
              <a:path w="8229600" h="852411">
                <a:moveTo>
                  <a:pt x="0" y="852411"/>
                </a:moveTo>
                <a:lnTo>
                  <a:pt x="8229600" y="852411"/>
                </a:lnTo>
                <a:lnTo>
                  <a:pt x="8229600" y="0"/>
                </a:lnTo>
                <a:lnTo>
                  <a:pt x="0" y="0"/>
                </a:lnTo>
                <a:lnTo>
                  <a:pt x="0" y="852411"/>
                </a:lnTo>
                <a:close/>
              </a:path>
            </a:pathLst>
          </a:custGeom>
          <a:solidFill>
            <a:srgbClr val="92D050"/>
          </a:solidFill>
          <a:ln>
            <a:noFill/>
          </a:ln>
          <a:extLst/>
        </p:spPr>
        <p:txBody>
          <a:bodyPr lIns="0" tIns="0" rIns="0" bIns="0">
            <a:normAutofit/>
          </a:bodyPr>
          <a:lstStyle/>
          <a:p>
            <a:pPr rtl="1"/>
            <a:r>
              <a:rPr lang="ar-SA" b="1" dirty="0">
                <a:solidFill>
                  <a:schemeClr val="bg1"/>
                </a:solidFill>
              </a:rPr>
              <a:t>اهداف </a:t>
            </a:r>
            <a:r>
              <a:rPr lang="ar-SA" b="1" dirty="0" smtClean="0">
                <a:solidFill>
                  <a:schemeClr val="bg1"/>
                </a:solidFill>
              </a:rPr>
              <a:t>ال</a:t>
            </a:r>
            <a:r>
              <a:rPr lang="ar-IQ" b="1" dirty="0" smtClean="0">
                <a:solidFill>
                  <a:schemeClr val="bg1"/>
                </a:solidFill>
              </a:rPr>
              <a:t>تنمية المستدامة</a:t>
            </a:r>
            <a:endParaRPr lang="en-US" b="1" dirty="0">
              <a:solidFill>
                <a:schemeClr val="bg1"/>
              </a:solidFill>
            </a:endParaRPr>
          </a:p>
        </p:txBody>
      </p:sp>
      <p:sp>
        <p:nvSpPr>
          <p:cNvPr id="2" name="Content Placeholder 1"/>
          <p:cNvSpPr>
            <a:spLocks noGrp="1"/>
          </p:cNvSpPr>
          <p:nvPr>
            <p:ph idx="1"/>
          </p:nvPr>
        </p:nvSpPr>
        <p:spPr/>
        <p:txBody>
          <a:bodyPr>
            <a:noAutofit/>
          </a:bodyPr>
          <a:lstStyle/>
          <a:p>
            <a:pPr marL="0" indent="0" algn="r" rtl="1">
              <a:buNone/>
            </a:pPr>
            <a:endParaRPr lang="ar-IQ" sz="1600" dirty="0"/>
          </a:p>
        </p:txBody>
      </p:sp>
      <p:pic>
        <p:nvPicPr>
          <p:cNvPr id="1026" name="Picture 2" descr="C:\Users\max-2\Desktop\09-09-A-SDG-Poster-1024x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18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14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92D050"/>
          </a:solidFill>
        </p:spPr>
        <p:txBody>
          <a:bodyPr>
            <a:normAutofit/>
          </a:bodyPr>
          <a:lstStyle/>
          <a:p>
            <a:r>
              <a:rPr lang="ar-IQ" sz="3900" b="1" dirty="0" smtClean="0">
                <a:solidFill>
                  <a:schemeClr val="bg1"/>
                </a:solidFill>
                <a:cs typeface="+mn-cs"/>
              </a:rPr>
              <a:t>استراتيجية الجهاز</a:t>
            </a:r>
            <a:endParaRPr lang="en-US" sz="3900" b="1" dirty="0">
              <a:solidFill>
                <a:schemeClr val="bg1"/>
              </a:solidFill>
              <a:cs typeface="+mn-cs"/>
            </a:endParaRPr>
          </a:p>
        </p:txBody>
      </p:sp>
      <p:sp>
        <p:nvSpPr>
          <p:cNvPr id="6" name="Content Placeholder 5"/>
          <p:cNvSpPr>
            <a:spLocks noGrp="1"/>
          </p:cNvSpPr>
          <p:nvPr>
            <p:ph idx="1"/>
          </p:nvPr>
        </p:nvSpPr>
        <p:spPr>
          <a:xfrm>
            <a:off x="0" y="1295400"/>
            <a:ext cx="9144000" cy="5562600"/>
          </a:xfrm>
        </p:spPr>
        <p:txBody>
          <a:bodyPr>
            <a:normAutofit/>
          </a:bodyPr>
          <a:lstStyle/>
          <a:p>
            <a:pPr marL="0" indent="0" algn="r">
              <a:buNone/>
            </a:pPr>
            <a:r>
              <a:rPr lang="ar-IQ" sz="2800" dirty="0"/>
              <a:t>رؤية العراق للتنمية المستدامة 2030</a:t>
            </a:r>
            <a:r>
              <a:rPr lang="ar-IQ" sz="2800" dirty="0" smtClean="0"/>
              <a:t>... المستقبل </a:t>
            </a:r>
            <a:r>
              <a:rPr lang="ar-IQ" sz="2800" dirty="0"/>
              <a:t>الذي نصبو اليه</a:t>
            </a:r>
            <a:endParaRPr lang="en-GB" b="1" dirty="0" smtClean="0">
              <a:solidFill>
                <a:srgbClr val="FF0000"/>
              </a:solidFill>
            </a:endParaRPr>
          </a:p>
          <a:p>
            <a:pPr marL="0" indent="0" algn="just">
              <a:buNone/>
            </a:pPr>
            <a:endParaRPr lang="en-GB" sz="2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182" y="2133600"/>
            <a:ext cx="41148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04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problem ? (scoping the exercise)</a:t>
            </a:r>
          </a:p>
        </p:txBody>
      </p:sp>
      <p:sp>
        <p:nvSpPr>
          <p:cNvPr id="3" name="Content Placeholder 2"/>
          <p:cNvSpPr>
            <a:spLocks noGrp="1"/>
          </p:cNvSpPr>
          <p:nvPr>
            <p:ph idx="1"/>
          </p:nvPr>
        </p:nvSpPr>
        <p:spPr>
          <a:xfrm>
            <a:off x="4038600" y="1371600"/>
            <a:ext cx="4876800" cy="4754563"/>
          </a:xfrm>
        </p:spPr>
        <p:txBody>
          <a:bodyPr>
            <a:normAutofit/>
          </a:bodyPr>
          <a:lstStyle/>
          <a:p>
            <a:pPr algn="r"/>
            <a:endParaRPr lang="en-US" sz="2800" dirty="0" smtClean="0"/>
          </a:p>
          <a:p>
            <a:pPr marL="0" lvl="0" indent="0" algn="just" defTabSz="457200" eaLnBrk="0" fontAlgn="base" hangingPunct="0">
              <a:spcBef>
                <a:spcPct val="0"/>
              </a:spcBef>
              <a:spcAft>
                <a:spcPct val="0"/>
              </a:spcAft>
              <a:buNone/>
            </a:pPr>
            <a:r>
              <a:rPr lang="ar-SA" altLang="en-US" sz="2800" dirty="0">
                <a:solidFill>
                  <a:srgbClr val="202124"/>
                </a:solidFill>
                <a:latin typeface="inherit"/>
              </a:rPr>
              <a:t>بما أن المباني والمنشآت الهندسية مع خدماتها تمثل ثروة وطنية ورؤية حضرية لأي دولة ، فإن الحفاظ على هذه المباني وإطالة عمرها لخدمة الأجيال القادمة من المجتمع أمر مهم من خلال طريقة استدامة علمية ومنظمة ، نضمن الأمن </a:t>
            </a:r>
            <a:r>
              <a:rPr lang="ar-SA" altLang="en-US" sz="2800" dirty="0" smtClean="0">
                <a:solidFill>
                  <a:srgbClr val="202124"/>
                </a:solidFill>
                <a:latin typeface="inherit"/>
              </a:rPr>
              <a:t>والسلامة</a:t>
            </a:r>
            <a:r>
              <a:rPr lang="ar-IQ" altLang="en-US" sz="2800" dirty="0" smtClean="0">
                <a:solidFill>
                  <a:srgbClr val="202124"/>
                </a:solidFill>
                <a:latin typeface="inherit"/>
              </a:rPr>
              <a:t> وكذلك المساهمة في تنمية المجتمع .       </a:t>
            </a:r>
            <a:endParaRPr lang="en-US" sz="2800" dirty="0">
              <a:solidFill>
                <a:srgbClr val="00B0F0"/>
              </a:solidFill>
            </a:endParaRPr>
          </a:p>
        </p:txBody>
      </p:sp>
      <p:sp>
        <p:nvSpPr>
          <p:cNvPr id="4" name="Title 1"/>
          <p:cNvSpPr txBox="1">
            <a:spLocks/>
          </p:cNvSpPr>
          <p:nvPr/>
        </p:nvSpPr>
        <p:spPr>
          <a:xfrm>
            <a:off x="0" y="0"/>
            <a:ext cx="9204960" cy="1524000"/>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cs typeface="+mn-cs"/>
              </a:rPr>
              <a:t> </a:t>
            </a:r>
            <a:r>
              <a:rPr lang="ar-IQ" sz="4000" b="1" dirty="0" smtClean="0">
                <a:solidFill>
                  <a:schemeClr val="bg1"/>
                </a:solidFill>
                <a:cs typeface="+mn-cs"/>
              </a:rPr>
              <a:t>المقدمة</a:t>
            </a:r>
            <a:r>
              <a:rPr lang="en-US" sz="4000" b="1" dirty="0" smtClean="0">
                <a:solidFill>
                  <a:schemeClr val="bg1"/>
                </a:solidFill>
                <a:cs typeface="+mn-cs"/>
              </a:rPr>
              <a:t> </a:t>
            </a:r>
            <a:endParaRPr lang="en-US" sz="4000" b="1" dirty="0">
              <a:solidFill>
                <a:schemeClr val="bg1"/>
              </a:solidFill>
              <a:cs typeface="+mn-cs"/>
            </a:endParaRPr>
          </a:p>
        </p:txBody>
      </p:sp>
      <p:pic>
        <p:nvPicPr>
          <p:cNvPr id="5" name="Picture 6"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48" y="2405063"/>
            <a:ext cx="383698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21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problem ? (scoping the exercise)</a:t>
            </a:r>
          </a:p>
        </p:txBody>
      </p:sp>
      <p:sp>
        <p:nvSpPr>
          <p:cNvPr id="3" name="Content Placeholder 2"/>
          <p:cNvSpPr>
            <a:spLocks noGrp="1"/>
          </p:cNvSpPr>
          <p:nvPr>
            <p:ph idx="1"/>
          </p:nvPr>
        </p:nvSpPr>
        <p:spPr>
          <a:xfrm>
            <a:off x="228600" y="1371600"/>
            <a:ext cx="8686800" cy="4754563"/>
          </a:xfrm>
        </p:spPr>
        <p:txBody>
          <a:bodyPr>
            <a:normAutofit/>
          </a:bodyPr>
          <a:lstStyle/>
          <a:p>
            <a:pPr algn="r"/>
            <a:endParaRPr lang="en-US" sz="2800" dirty="0" smtClean="0"/>
          </a:p>
          <a:p>
            <a:pPr algn="r">
              <a:buNone/>
            </a:pPr>
            <a:r>
              <a:rPr lang="ar-IQ" sz="2800" dirty="0" smtClean="0"/>
              <a:t>الثأثير على البيئة</a:t>
            </a:r>
            <a:endParaRPr lang="ar-IQ" sz="2800" dirty="0" smtClean="0"/>
          </a:p>
          <a:p>
            <a:pPr algn="r">
              <a:buNone/>
            </a:pPr>
            <a:r>
              <a:rPr lang="ar-IQ" sz="2800" dirty="0" smtClean="0"/>
              <a:t>-تقليل التأثير على البيئة الطبيعية .</a:t>
            </a:r>
          </a:p>
          <a:p>
            <a:pPr algn="r">
              <a:buNone/>
            </a:pPr>
            <a:r>
              <a:rPr lang="ar-IQ" sz="2800" dirty="0" smtClean="0"/>
              <a:t>كفاءة الطاقة</a:t>
            </a:r>
          </a:p>
          <a:p>
            <a:pPr algn="r">
              <a:buNone/>
            </a:pPr>
            <a:r>
              <a:rPr lang="ar-IQ" sz="2800" dirty="0" smtClean="0"/>
              <a:t>-تقليل استخدام الطاقة والمياه</a:t>
            </a:r>
            <a:r>
              <a:rPr lang="ar-IQ" sz="2800" dirty="0"/>
              <a:t> </a:t>
            </a:r>
            <a:r>
              <a:rPr lang="ar-IQ" sz="2800" dirty="0" smtClean="0"/>
              <a:t>.</a:t>
            </a:r>
          </a:p>
          <a:p>
            <a:pPr algn="r">
              <a:buNone/>
            </a:pPr>
            <a:r>
              <a:rPr lang="ar-IQ" sz="2800" dirty="0" smtClean="0"/>
              <a:t>الصحة</a:t>
            </a:r>
          </a:p>
          <a:p>
            <a:pPr algn="r">
              <a:buNone/>
            </a:pPr>
            <a:r>
              <a:rPr lang="ar-IQ" sz="2800" dirty="0" smtClean="0"/>
              <a:t>-حماية الصحة وزيادة الانتاجية .</a:t>
            </a:r>
          </a:p>
          <a:p>
            <a:pPr algn="r">
              <a:buNone/>
            </a:pPr>
            <a:r>
              <a:rPr lang="ar-IQ" sz="2800" dirty="0" smtClean="0"/>
              <a:t>تقليل النفايات</a:t>
            </a:r>
          </a:p>
          <a:p>
            <a:pPr algn="r">
              <a:buNone/>
            </a:pPr>
            <a:r>
              <a:rPr lang="ar-IQ" sz="2800" dirty="0" smtClean="0"/>
              <a:t>-مصممة بطريقة تقلل النفايات والتلوث والتدهور البيئي .</a:t>
            </a:r>
          </a:p>
        </p:txBody>
      </p:sp>
      <p:sp>
        <p:nvSpPr>
          <p:cNvPr id="4" name="Title 1"/>
          <p:cNvSpPr txBox="1">
            <a:spLocks/>
          </p:cNvSpPr>
          <p:nvPr/>
        </p:nvSpPr>
        <p:spPr>
          <a:xfrm>
            <a:off x="-76200" y="-3629"/>
            <a:ext cx="9281160" cy="1447800"/>
          </a:xfrm>
          <a:prstGeom prst="rect">
            <a:avLst/>
          </a:prstGeom>
          <a:solidFill>
            <a:srgbClr val="92D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IQ" altLang="en-US" sz="4000" b="1" dirty="0">
                <a:solidFill>
                  <a:schemeClr val="bg1"/>
                </a:solidFill>
                <a:latin typeface="Times New Roman" panose="02020603050405020304" pitchFamily="18" charset="0"/>
              </a:rPr>
              <a:t>اهداف المباني الخضراء</a:t>
            </a:r>
            <a:endParaRPr lang="en-US" sz="4000" b="1" dirty="0">
              <a:solidFill>
                <a:schemeClr val="bg1"/>
              </a:solidFill>
              <a:cs typeface="+mn-cs"/>
            </a:endParaRPr>
          </a:p>
        </p:txBody>
      </p:sp>
    </p:spTree>
    <p:extLst>
      <p:ext uri="{BB962C8B-B14F-4D97-AF65-F5344CB8AC3E}">
        <p14:creationId xmlns:p14="http://schemas.microsoft.com/office/powerpoint/2010/main" val="372353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10820</TotalTime>
  <Words>827</Words>
  <Application>Microsoft Office PowerPoint</Application>
  <PresentationFormat>On-screen Show (4:3)</PresentationFormat>
  <Paragraphs>104</Paragraphs>
  <Slides>23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inherit</vt:lpstr>
      <vt:lpstr>Times New Roman</vt:lpstr>
      <vt:lpstr>blank</vt:lpstr>
      <vt:lpstr>المباني الخضراء</vt:lpstr>
      <vt:lpstr>What is the problem ? (scoping the exercise)</vt:lpstr>
      <vt:lpstr>What is the problem ? (scoping the exercise)</vt:lpstr>
      <vt:lpstr>ركائز الاستدامة</vt:lpstr>
      <vt:lpstr>اهداف التنمية المستدامة</vt:lpstr>
      <vt:lpstr>اهداف التنمية المستدامة</vt:lpstr>
      <vt:lpstr>استراتيجية الجهاز</vt:lpstr>
      <vt:lpstr>What is the problem ? (scoping the exercise)</vt:lpstr>
      <vt:lpstr>What is the problem ? (scoping the exercise)</vt:lpstr>
      <vt:lpstr>مفهوم المباني الخضراء</vt:lpstr>
      <vt:lpstr>PowerPoint Presentation</vt:lpstr>
      <vt:lpstr>خصائص البناء المستدام</vt:lpstr>
      <vt:lpstr>المبادئ التي يعتمد عليها تطوير المباني الخضراء </vt:lpstr>
      <vt:lpstr>1- الطاقة</vt:lpstr>
      <vt:lpstr>2- الماء</vt:lpstr>
      <vt:lpstr>3- المواد</vt:lpstr>
      <vt:lpstr>اقتصاد البناء الاخضر والاستثمار</vt:lpstr>
      <vt:lpstr>PowerPoint Presentation</vt:lpstr>
      <vt:lpstr>المثال الاول على المباني المستدامة</vt:lpstr>
      <vt:lpstr>PowerPoint Presentation</vt:lpstr>
      <vt:lpstr>المثال الثاني على المباني المستدامة</vt:lpstr>
      <vt:lpstr>PowerPoint Presentation</vt:lpstr>
      <vt:lpstr>PowerPoint Presentation</vt:lpstr>
    </vt:vector>
  </TitlesOfParts>
  <Company>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Dina Craissati</dc:creator>
  <cp:lastModifiedBy>Muthana Saady</cp:lastModifiedBy>
  <cp:revision>324</cp:revision>
  <dcterms:created xsi:type="dcterms:W3CDTF">2010-06-20T21:07:33Z</dcterms:created>
  <dcterms:modified xsi:type="dcterms:W3CDTF">2022-03-05T20:41:16Z</dcterms:modified>
</cp:coreProperties>
</file>